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371" r:id="rId3"/>
    <p:sldId id="317" r:id="rId4"/>
    <p:sldId id="372" r:id="rId5"/>
    <p:sldId id="443" r:id="rId6"/>
    <p:sldId id="373" r:id="rId7"/>
    <p:sldId id="374" r:id="rId8"/>
    <p:sldId id="279" r:id="rId9"/>
    <p:sldId id="322" r:id="rId10"/>
    <p:sldId id="323" r:id="rId11"/>
    <p:sldId id="324" r:id="rId12"/>
    <p:sldId id="325" r:id="rId13"/>
    <p:sldId id="377" r:id="rId14"/>
    <p:sldId id="441" r:id="rId15"/>
    <p:sldId id="442" r:id="rId16"/>
    <p:sldId id="378" r:id="rId17"/>
    <p:sldId id="365" r:id="rId18"/>
    <p:sldId id="327" r:id="rId19"/>
    <p:sldId id="379" r:id="rId20"/>
    <p:sldId id="430" r:id="rId21"/>
    <p:sldId id="384" r:id="rId22"/>
    <p:sldId id="434" r:id="rId23"/>
    <p:sldId id="435" r:id="rId24"/>
    <p:sldId id="436" r:id="rId25"/>
    <p:sldId id="440" r:id="rId26"/>
    <p:sldId id="439" r:id="rId27"/>
    <p:sldId id="438" r:id="rId28"/>
    <p:sldId id="437" r:id="rId29"/>
    <p:sldId id="423" r:id="rId30"/>
    <p:sldId id="380" r:id="rId31"/>
    <p:sldId id="386" r:id="rId32"/>
    <p:sldId id="383" r:id="rId33"/>
    <p:sldId id="387" r:id="rId34"/>
    <p:sldId id="388" r:id="rId35"/>
    <p:sldId id="389" r:id="rId36"/>
    <p:sldId id="390" r:id="rId37"/>
    <p:sldId id="428" r:id="rId38"/>
    <p:sldId id="429" r:id="rId39"/>
    <p:sldId id="349" r:id="rId40"/>
    <p:sldId id="353" r:id="rId41"/>
    <p:sldId id="391" r:id="rId42"/>
    <p:sldId id="392" r:id="rId43"/>
    <p:sldId id="393" r:id="rId44"/>
    <p:sldId id="394" r:id="rId45"/>
    <p:sldId id="424" r:id="rId46"/>
    <p:sldId id="395" r:id="rId47"/>
    <p:sldId id="422" r:id="rId48"/>
    <p:sldId id="398" r:id="rId49"/>
    <p:sldId id="417" r:id="rId50"/>
    <p:sldId id="411" r:id="rId51"/>
    <p:sldId id="412" r:id="rId52"/>
    <p:sldId id="413" r:id="rId53"/>
    <p:sldId id="399" r:id="rId54"/>
    <p:sldId id="331" r:id="rId55"/>
    <p:sldId id="311" r:id="rId5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8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8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8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8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8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8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8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8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8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400FF"/>
    <a:srgbClr val="FF0000"/>
    <a:srgbClr val="EDE7E7"/>
    <a:srgbClr val="FFFFFF"/>
    <a:srgbClr val="FFFF00"/>
    <a:srgbClr val="00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89338" autoAdjust="0"/>
  </p:normalViewPr>
  <p:slideViewPr>
    <p:cSldViewPr>
      <p:cViewPr>
        <p:scale>
          <a:sx n="100" d="100"/>
          <a:sy n="100" d="100"/>
        </p:scale>
        <p:origin x="-1350" y="-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Relationship Id="rId4" Type="http://schemas.openxmlformats.org/officeDocument/2006/relationships/image" Target="../media/image3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269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69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00FAE3-55FF-4B19-95D2-CDB6C9169B0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53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D762A1E-8BE4-48EE-94B2-12782C3F4B2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396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8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8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8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8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8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7468E6-F944-461C-82F8-74E6BEE54903}" type="slidenum">
              <a:rPr lang="en-US"/>
              <a:pPr/>
              <a:t>1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BE8110-D52E-4AB1-85C7-BE0AC784A811}" type="slidenum">
              <a:rPr lang="en-US"/>
              <a:pPr/>
              <a:t>10</a:t>
            </a:fld>
            <a:endParaRPr lang="en-US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4C706B-455E-41D8-967A-234A54768623}" type="slidenum">
              <a:rPr lang="en-US"/>
              <a:pPr/>
              <a:t>11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DA7387-5709-4972-9231-EAC2723D9D56}" type="slidenum">
              <a:rPr lang="en-US"/>
              <a:pPr/>
              <a:t>12</a:t>
            </a:fld>
            <a:endParaRPr lang="en-US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5ED321-911C-4F36-A554-BE2D89F5D88B}" type="slidenum">
              <a:rPr lang="en-US"/>
              <a:pPr/>
              <a:t>13</a:t>
            </a:fld>
            <a:endParaRPr lang="en-US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62A1E-8BE4-48EE-94B2-12782C3F4B2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62A1E-8BE4-48EE-94B2-12782C3F4B2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C199BB-081C-436C-91C6-199E8CD97EE9}" type="slidenum">
              <a:rPr lang="en-US"/>
              <a:pPr/>
              <a:t>16</a:t>
            </a:fld>
            <a:endParaRPr lang="en-US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D28B62-D3B8-4598-8BEB-5BEFF9159516}" type="slidenum">
              <a:rPr lang="en-US"/>
              <a:pPr/>
              <a:t>17</a:t>
            </a:fld>
            <a:endParaRPr lang="en-US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AF9A33-E0EC-4C29-A11B-7D1413BAB2ED}" type="slidenum">
              <a:rPr lang="en-US"/>
              <a:pPr/>
              <a:t>18</a:t>
            </a:fld>
            <a:endParaRPr lang="en-US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73A7A-03B0-4913-B2DA-D860FCE5CC59}" type="slidenum">
              <a:rPr lang="en-US"/>
              <a:pPr/>
              <a:t>19</a:t>
            </a:fld>
            <a:endParaRPr lang="en-US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A1105E-6387-4CE9-8CE5-16CBAE9CF1CA}" type="slidenum">
              <a:rPr lang="en-US"/>
              <a:pPr/>
              <a:t>2</a:t>
            </a:fld>
            <a:endParaRPr lang="en-US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62A1E-8BE4-48EE-94B2-12782C3F4B2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732FB5-9FB5-4CBF-8FB2-6A4B1FCAFBFE}" type="slidenum">
              <a:rPr lang="en-US"/>
              <a:pPr/>
              <a:t>21</a:t>
            </a:fld>
            <a:endParaRPr 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62A1E-8BE4-48EE-94B2-12782C3F4B2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62A1E-8BE4-48EE-94B2-12782C3F4B2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57DB-7551-42B1-A36D-642131400499}" type="slidenum">
              <a:rPr lang="en-US"/>
              <a:pPr/>
              <a:t>24</a:t>
            </a:fld>
            <a:endParaRPr 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57DB-7551-42B1-A36D-642131400499}" type="slidenum">
              <a:rPr lang="en-US"/>
              <a:pPr/>
              <a:t>25</a:t>
            </a:fld>
            <a:endParaRPr 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62A1E-8BE4-48EE-94B2-12782C3F4B2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62A1E-8BE4-48EE-94B2-12782C3F4B2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62A1E-8BE4-48EE-94B2-12782C3F4B2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EB847B-ED6B-4FE6-A465-CC9AD315DCA0}" type="slidenum">
              <a:rPr lang="en-US"/>
              <a:pPr/>
              <a:t>29</a:t>
            </a:fld>
            <a:endParaRPr lang="en-US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C6027C-D4C9-42FD-B309-32E3D1F798C2}" type="slidenum">
              <a:rPr lang="en-US"/>
              <a:pPr/>
              <a:t>3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8C3807-377F-4602-B98B-CE3376282E0C}" type="slidenum">
              <a:rPr lang="en-US"/>
              <a:pPr/>
              <a:t>30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D974CB-E944-47EB-98C0-4262A7EAC041}" type="slidenum">
              <a:rPr lang="en-US"/>
              <a:pPr/>
              <a:t>31</a:t>
            </a:fld>
            <a:endParaRPr lang="en-US"/>
          </a:p>
        </p:txBody>
      </p:sp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E7846D-1AA9-432E-BFFC-2A60B868C369}" type="slidenum">
              <a:rPr lang="en-US"/>
              <a:pPr/>
              <a:t>32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BDD344-BACD-4C0D-962A-1FC5E08715D6}" type="slidenum">
              <a:rPr lang="en-US"/>
              <a:pPr/>
              <a:t>33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7A104F-88EA-47DB-9387-FFB95F6BC79D}" type="slidenum">
              <a:rPr lang="en-US"/>
              <a:pPr/>
              <a:t>34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F8EAC8-D42B-4F4F-B2DD-CAF1F149C436}" type="slidenum">
              <a:rPr lang="en-US"/>
              <a:pPr/>
              <a:t>35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10F9F1-AC83-4DA4-B855-5FAD5630350D}" type="slidenum">
              <a:rPr lang="en-US"/>
              <a:pPr/>
              <a:t>36</a:t>
            </a:fld>
            <a:endParaRPr lang="en-US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105B3-7CB0-473D-8FE8-8A247F76200B}" type="slidenum">
              <a:rPr lang="en-US"/>
              <a:pPr/>
              <a:t>37</a:t>
            </a:fld>
            <a:endParaRPr lang="en-US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481A89-ECC3-4332-924D-587BFF64CC82}" type="slidenum">
              <a:rPr lang="en-US"/>
              <a:pPr/>
              <a:t>38</a:t>
            </a:fld>
            <a:endParaRPr lang="en-US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546B38-F040-4747-AE38-787E411E88D1}" type="slidenum">
              <a:rPr lang="en-US"/>
              <a:pPr/>
              <a:t>39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E07CF3-C8F6-4EBE-8077-CCB02C3BF9C3}" type="slidenum">
              <a:rPr lang="en-US"/>
              <a:pPr/>
              <a:t>4</a:t>
            </a:fld>
            <a:endParaRPr lang="en-US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10D7FD-951F-420A-AB2C-FCB7C1C08E9C}" type="slidenum">
              <a:rPr lang="en-US"/>
              <a:pPr/>
              <a:t>40</a:t>
            </a:fld>
            <a:endParaRPr lang="en-US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348A95-B203-4937-9FF1-FEE08095BB02}" type="slidenum">
              <a:rPr lang="en-US"/>
              <a:pPr/>
              <a:t>41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5F66A6-9928-4261-9E2C-C3C869332774}" type="slidenum">
              <a:rPr lang="en-US"/>
              <a:pPr/>
              <a:t>42</a:t>
            </a:fld>
            <a:endParaRPr lang="en-US"/>
          </a:p>
        </p:txBody>
      </p:sp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7D131E-FF8B-4191-A672-31EEB19B4485}" type="slidenum">
              <a:rPr lang="en-US"/>
              <a:pPr/>
              <a:t>43</a:t>
            </a:fld>
            <a:endParaRPr lang="en-US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0B37DE-6E8D-44BA-8615-6D225581603E}" type="slidenum">
              <a:rPr lang="en-US"/>
              <a:pPr/>
              <a:t>44</a:t>
            </a:fld>
            <a:endParaRPr lang="en-US"/>
          </a:p>
        </p:txBody>
      </p:sp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 structure of FITC, TRITC, Cy3, Cy5</a:t>
            </a:r>
          </a:p>
          <a:p>
            <a:r>
              <a:rPr lang="en-US"/>
              <a:t>Discuss labeling strategies for proteins (targetting primary amino groups or sulfhydryls (cystein)</a:t>
            </a:r>
          </a:p>
          <a:p>
            <a:r>
              <a:rPr lang="en-US"/>
              <a:t>Explain direct and indirect immuno-fluorescence.  </a:t>
            </a:r>
          </a:p>
          <a:p>
            <a:r>
              <a:rPr lang="en-US"/>
              <a:t>Show a number of images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24F1C7-FA2E-4743-B887-D683FB9DE34D}" type="slidenum">
              <a:rPr lang="en-US"/>
              <a:pPr/>
              <a:t>45</a:t>
            </a:fld>
            <a:endParaRPr 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C67231-AE6F-4B8B-BD03-FE941A485749}" type="slidenum">
              <a:rPr lang="en-US"/>
              <a:pPr/>
              <a:t>46</a:t>
            </a:fld>
            <a:endParaRPr lang="en-US"/>
          </a:p>
        </p:txBody>
      </p:sp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 structure of Ethidium Bromide (intercalation), DAPI and Hoechst 33342 (minor groove binders).</a:t>
            </a:r>
          </a:p>
          <a:p>
            <a:r>
              <a:rPr lang="en-US"/>
              <a:t>Fluorescence emission is highly enhanced after DNA binding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E92ED9-6F78-4116-A239-B599ABE03AFA}" type="slidenum">
              <a:rPr lang="en-US"/>
              <a:pPr/>
              <a:t>47</a:t>
            </a:fld>
            <a:endParaRPr lang="en-US"/>
          </a:p>
        </p:txBody>
      </p:sp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6F82E5-C5DB-46E2-BCD0-174C142BED60}" type="slidenum">
              <a:rPr lang="en-US"/>
              <a:pPr/>
              <a:t>48</a:t>
            </a:fld>
            <a:endParaRPr 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1E0CBA-BB96-40B6-A5B8-CC02BAE54FB2}" type="slidenum">
              <a:rPr lang="en-US"/>
              <a:pPr/>
              <a:t>49</a:t>
            </a:fld>
            <a:endParaRPr lang="en-US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E07CF3-C8F6-4EBE-8077-CCB02C3BF9C3}" type="slidenum">
              <a:rPr lang="en-US"/>
              <a:pPr/>
              <a:t>5</a:t>
            </a:fld>
            <a:endParaRPr lang="en-US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364606-6A75-4BE9-9DE5-F68179078099}" type="slidenum">
              <a:rPr lang="en-US"/>
              <a:pPr/>
              <a:t>50</a:t>
            </a:fld>
            <a:endParaRPr lang="en-US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89DFA0-9235-409F-BF58-8EFCE9ECED25}" type="slidenum">
              <a:rPr lang="en-US"/>
              <a:pPr/>
              <a:t>51</a:t>
            </a:fld>
            <a:endParaRPr lang="en-US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B02C8D-C75A-4C73-A284-C7F41BE26844}" type="slidenum">
              <a:rPr lang="en-US"/>
              <a:pPr/>
              <a:t>52</a:t>
            </a:fld>
            <a:endParaRPr 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C4ECA6-054B-4C61-BEA8-C54DE8B48124}" type="slidenum">
              <a:rPr lang="en-US"/>
              <a:pPr/>
              <a:t>53</a:t>
            </a:fld>
            <a:endParaRPr lang="en-U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045E95-96B2-4C0E-B418-225AC7687BBB}" type="slidenum">
              <a:rPr lang="en-US"/>
              <a:pPr/>
              <a:t>54</a:t>
            </a:fld>
            <a:endParaRPr lang="en-US"/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329505-E4D3-441C-8DF6-C07441D0F193}" type="slidenum">
              <a:rPr lang="en-US"/>
              <a:pPr/>
              <a:t>55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D63C89-0207-473E-A2D8-4FE7BBE2EC1D}" type="slidenum">
              <a:rPr lang="en-US"/>
              <a:pPr/>
              <a:t>6</a:t>
            </a:fld>
            <a:endParaRPr lang="en-US"/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D9058D-556F-490A-BB70-C375BE2E30C1}" type="slidenum">
              <a:rPr lang="en-US"/>
              <a:pPr/>
              <a:t>7</a:t>
            </a:fld>
            <a:endParaRPr lang="en-US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D0C4F9-5D53-4A61-9CBF-7A13B8C7DA0F}" type="slidenum">
              <a:rPr lang="en-US"/>
              <a:pPr/>
              <a:t>8</a:t>
            </a:fld>
            <a:endParaRPr lang="en-US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73538A-1602-4A2A-AC54-AB4E53678193}" type="slidenum">
              <a:rPr lang="en-US"/>
              <a:pPr/>
              <a:t>9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4EED3C-C737-4038-A5C1-E428603D543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8E40E6-6C83-4598-AD74-965EB064C59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AFC648-71DC-4A60-A10F-10B7755CD5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4827CAF-9131-41E8-86E1-33EE09A895E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5353F05-A90A-4166-B292-FCEEDF99012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F4A0DB5-DFAB-4466-906D-7A82461405C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FA6448-39B5-4052-9F62-2B57F41C6C3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2A4686-C74F-4100-8CEA-A89DF3C056D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AE7EEE-516F-47E5-A481-DD3C1DC2492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81BF89-042C-4AA1-87CA-56C8879EB95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2BBF1F-F3D6-4354-9AEA-A4A4BD8F784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EDF36E-6424-435C-A3C8-D2755139F73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4D5586-57AD-4B52-949A-D750E6BBF09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337A55-926F-4304-92C8-B4F555D5AF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7B70D01-F8FD-470D-96DD-ADA3BDA7153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ヒラギノ角ゴ Pro W3" pitchFamily="84" charset="-128"/>
        </a:defRPr>
      </a:lvl2pPr>
      <a:lvl3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ヒラギノ角ゴ Pro W3" pitchFamily="84" charset="-128"/>
        </a:defRPr>
      </a:lvl3pPr>
      <a:lvl4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ヒラギノ角ゴ Pro W3" pitchFamily="84" charset="-128"/>
        </a:defRPr>
      </a:lvl4pPr>
      <a:lvl5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ヒラギノ角ゴ Pro W3" pitchFamily="8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ヒラギノ角ゴ Pro W3" pitchFamily="8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ヒラギノ角ゴ Pro W3" pitchFamily="8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ヒラギノ角ゴ Pro W3" pitchFamily="8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ヒラギノ角ゴ Pro W3" pitchFamily="84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probes.invitrogen.com/resources/spectraviewer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hyperlink" Target="https://www.omegafilters.com/curvo2/index.php" TargetMode="External"/><Relationship Id="rId4" Type="http://schemas.openxmlformats.org/officeDocument/2006/relationships/hyperlink" Target="http://fluorescence.nexus-solutions.net/frames6.ht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Excel_97-2003_Worksheet3.xls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Microsoft_Excel_97-2003_Worksheet2.xls"/><Relationship Id="rId11" Type="http://schemas.openxmlformats.org/officeDocument/2006/relationships/image" Target="../media/image37.emf"/><Relationship Id="rId5" Type="http://schemas.openxmlformats.org/officeDocument/2006/relationships/image" Target="../media/image34.emf"/><Relationship Id="rId10" Type="http://schemas.openxmlformats.org/officeDocument/2006/relationships/oleObject" Target="../embeddings/Microsoft_Excel_97-2003_Worksheet4.xls"/><Relationship Id="rId4" Type="http://schemas.openxmlformats.org/officeDocument/2006/relationships/oleObject" Target="../embeddings/Microsoft_Excel_97-2003_Worksheet1.xls"/><Relationship Id="rId9" Type="http://schemas.openxmlformats.org/officeDocument/2006/relationships/image" Target="../media/image36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roma.com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mitosi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457200"/>
            <a:ext cx="5562600" cy="2362200"/>
          </a:xfrm>
          <a:solidFill>
            <a:schemeClr val="tx1">
              <a:alpha val="60001"/>
            </a:schemeClr>
          </a:solidFill>
          <a:ln/>
        </p:spPr>
        <p:txBody>
          <a:bodyPr/>
          <a:lstStyle/>
          <a:p>
            <a:r>
              <a:rPr lang="en-US" sz="3600">
                <a:solidFill>
                  <a:srgbClr val="FFFFFF"/>
                </a:solidFill>
              </a:rPr>
              <a:t>Fluorescence Microscopy</a:t>
            </a:r>
            <a:br>
              <a:rPr lang="en-US" sz="36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</a:rPr>
              <a:t/>
            </a:r>
            <a:br>
              <a:rPr lang="en-US" sz="36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</a:rPr>
              <a:t>Kurt Thorn</a:t>
            </a:r>
            <a:br>
              <a:rPr lang="en-US" sz="36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</a:rPr>
              <a:t>NIC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01" name="Picture 9"/>
          <p:cNvPicPr>
            <a:picLocks noChangeAspect="1" noChangeArrowheads="1"/>
          </p:cNvPicPr>
          <p:nvPr/>
        </p:nvPicPr>
        <p:blipFill>
          <a:blip r:embed="rId3" cstate="print"/>
          <a:srcRect l="14931" t="31933" r="56944" b="39063"/>
          <a:stretch>
            <a:fillRect/>
          </a:stretch>
        </p:blipFill>
        <p:spPr bwMode="auto">
          <a:xfrm>
            <a:off x="990600" y="3352800"/>
            <a:ext cx="73152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533400"/>
            <a:ext cx="319087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6198" name="Line 6"/>
          <p:cNvSpPr>
            <a:spLocks noChangeShapeType="1"/>
          </p:cNvSpPr>
          <p:nvPr/>
        </p:nvSpPr>
        <p:spPr bwMode="auto">
          <a:xfrm>
            <a:off x="4191000" y="1905000"/>
            <a:ext cx="152400" cy="1447800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6199" name="Line 7"/>
          <p:cNvSpPr>
            <a:spLocks noChangeShapeType="1"/>
          </p:cNvSpPr>
          <p:nvPr/>
        </p:nvSpPr>
        <p:spPr bwMode="auto">
          <a:xfrm>
            <a:off x="4267200" y="1295400"/>
            <a:ext cx="381000" cy="2057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6200" name="Line 8"/>
          <p:cNvSpPr>
            <a:spLocks noChangeShapeType="1"/>
          </p:cNvSpPr>
          <p:nvPr/>
        </p:nvSpPr>
        <p:spPr bwMode="auto">
          <a:xfrm flipH="1">
            <a:off x="3352800" y="1828800"/>
            <a:ext cx="1066800" cy="15240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22" name="Picture 6" descr="Untitled-2"/>
          <p:cNvPicPr>
            <a:picLocks noChangeAspect="1" noChangeArrowheads="1"/>
          </p:cNvPicPr>
          <p:nvPr/>
        </p:nvPicPr>
        <p:blipFill>
          <a:blip r:embed="rId3" cstate="print"/>
          <a:srcRect l="1987" t="1981" b="7919"/>
          <a:stretch>
            <a:fillRect/>
          </a:stretch>
        </p:blipFill>
        <p:spPr bwMode="auto">
          <a:xfrm>
            <a:off x="1631948" y="3733800"/>
            <a:ext cx="6445250" cy="2971800"/>
          </a:xfrm>
          <a:prstGeom prst="rect">
            <a:avLst/>
          </a:prstGeom>
          <a:noFill/>
        </p:spPr>
      </p:pic>
      <p:sp>
        <p:nvSpPr>
          <p:cNvPr id="137223" name="Text Box 7"/>
          <p:cNvSpPr txBox="1">
            <a:spLocks noChangeArrowheads="1"/>
          </p:cNvSpPr>
          <p:nvPr/>
        </p:nvSpPr>
        <p:spPr bwMode="auto">
          <a:xfrm>
            <a:off x="400050" y="1752600"/>
            <a:ext cx="1200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Bandpass</a:t>
            </a:r>
          </a:p>
        </p:txBody>
      </p:sp>
      <p:sp>
        <p:nvSpPr>
          <p:cNvPr id="137224" name="Text Box 8"/>
          <p:cNvSpPr txBox="1">
            <a:spLocks noChangeArrowheads="1"/>
          </p:cNvSpPr>
          <p:nvPr/>
        </p:nvSpPr>
        <p:spPr bwMode="auto">
          <a:xfrm>
            <a:off x="400050" y="4876800"/>
            <a:ext cx="1174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Longpass</a:t>
            </a:r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4" cstate="print"/>
          <a:srcRect l="14931" t="31933" r="56609" b="39063"/>
          <a:stretch>
            <a:fillRect/>
          </a:stretch>
        </p:blipFill>
        <p:spPr bwMode="auto">
          <a:xfrm>
            <a:off x="1600200" y="495300"/>
            <a:ext cx="647700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7" name="Text Box 7"/>
          <p:cNvSpPr txBox="1">
            <a:spLocks noChangeArrowheads="1"/>
          </p:cNvSpPr>
          <p:nvPr/>
        </p:nvSpPr>
        <p:spPr bwMode="auto">
          <a:xfrm>
            <a:off x="390586" y="4419600"/>
            <a:ext cx="1438214" cy="64633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OD</a:t>
            </a:r>
          </a:p>
          <a:p>
            <a:pPr algn="r"/>
            <a:r>
              <a:rPr lang="en-US" dirty="0" smtClean="0"/>
              <a:t>= -log</a:t>
            </a:r>
            <a:r>
              <a:rPr lang="en-US" baseline="-25000" dirty="0" smtClean="0"/>
              <a:t>10</a:t>
            </a:r>
            <a:r>
              <a:rPr lang="en-US" dirty="0" smtClean="0"/>
              <a:t>(%T)</a:t>
            </a:r>
            <a:endParaRPr lang="en-US" dirty="0"/>
          </a:p>
        </p:txBody>
      </p:sp>
      <p:sp>
        <p:nvSpPr>
          <p:cNvPr id="138248" name="Text Box 8"/>
          <p:cNvSpPr txBox="1">
            <a:spLocks noChangeArrowheads="1"/>
          </p:cNvSpPr>
          <p:nvPr/>
        </p:nvSpPr>
        <p:spPr bwMode="auto">
          <a:xfrm>
            <a:off x="990600" y="1676400"/>
            <a:ext cx="5270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%T</a:t>
            </a:r>
          </a:p>
        </p:txBody>
      </p:sp>
      <p:pic>
        <p:nvPicPr>
          <p:cNvPr id="138249" name="Picture 9"/>
          <p:cNvPicPr>
            <a:picLocks noChangeAspect="1" noChangeArrowheads="1"/>
          </p:cNvPicPr>
          <p:nvPr/>
        </p:nvPicPr>
        <p:blipFill>
          <a:blip r:embed="rId3" cstate="print"/>
          <a:srcRect l="12153" t="31250" r="59722" b="39063"/>
          <a:stretch>
            <a:fillRect/>
          </a:stretch>
        </p:blipFill>
        <p:spPr bwMode="auto">
          <a:xfrm>
            <a:off x="1828798" y="3429000"/>
            <a:ext cx="61722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4" cstate="print"/>
          <a:srcRect l="14931" t="31933" r="56944" b="39063"/>
          <a:stretch>
            <a:fillRect/>
          </a:stretch>
        </p:blipFill>
        <p:spPr bwMode="auto">
          <a:xfrm>
            <a:off x="1600200" y="495300"/>
            <a:ext cx="6400798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Interference filters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368925"/>
            <a:ext cx="7772400" cy="1219200"/>
          </a:xfrm>
        </p:spPr>
        <p:txBody>
          <a:bodyPr/>
          <a:lstStyle/>
          <a:p>
            <a:pPr>
              <a:lnSpc>
                <a:spcPct val="70000"/>
              </a:lnSpc>
              <a:buFontTx/>
              <a:buNone/>
            </a:pPr>
            <a:r>
              <a:rPr lang="en-US" sz="1800">
                <a:latin typeface="Chalkboard" charset="0"/>
              </a:rPr>
              <a:t>Filter makers :	Chroma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1800">
                <a:latin typeface="Chalkboard" charset="0"/>
              </a:rPr>
              <a:t>			Semrock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1800">
                <a:latin typeface="Chalkboard" charset="0"/>
              </a:rPr>
              <a:t>			Omega</a:t>
            </a:r>
          </a:p>
        </p:txBody>
      </p:sp>
      <p:sp>
        <p:nvSpPr>
          <p:cNvPr id="201732" name="Rectangle 4"/>
          <p:cNvSpPr>
            <a:spLocks noChangeArrowheads="1"/>
          </p:cNvSpPr>
          <p:nvPr/>
        </p:nvSpPr>
        <p:spPr bwMode="auto">
          <a:xfrm>
            <a:off x="1649413" y="2362200"/>
            <a:ext cx="4071937" cy="279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1733" name="Rectangle 5"/>
          <p:cNvSpPr>
            <a:spLocks noChangeArrowheads="1"/>
          </p:cNvSpPr>
          <p:nvPr/>
        </p:nvSpPr>
        <p:spPr bwMode="auto">
          <a:xfrm>
            <a:off x="1649413" y="2592388"/>
            <a:ext cx="4071937" cy="147637"/>
          </a:xfrm>
          <a:prstGeom prst="rect">
            <a:avLst/>
          </a:prstGeom>
          <a:solidFill>
            <a:srgbClr val="C8F0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1734" name="Rectangle 6"/>
          <p:cNvSpPr>
            <a:spLocks noChangeArrowheads="1"/>
          </p:cNvSpPr>
          <p:nvPr/>
        </p:nvSpPr>
        <p:spPr bwMode="auto">
          <a:xfrm>
            <a:off x="1649413" y="2738438"/>
            <a:ext cx="4071937" cy="96837"/>
          </a:xfrm>
          <a:prstGeom prst="rect">
            <a:avLst/>
          </a:prstGeom>
          <a:solidFill>
            <a:srgbClr val="BBE3C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1735" name="Rectangle 7"/>
          <p:cNvSpPr>
            <a:spLocks noChangeArrowheads="1"/>
          </p:cNvSpPr>
          <p:nvPr/>
        </p:nvSpPr>
        <p:spPr bwMode="auto">
          <a:xfrm>
            <a:off x="1649413" y="2835275"/>
            <a:ext cx="4071937" cy="252413"/>
          </a:xfrm>
          <a:prstGeom prst="rect">
            <a:avLst/>
          </a:prstGeom>
          <a:solidFill>
            <a:srgbClr val="C7BBE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1736" name="Rectangle 8"/>
          <p:cNvSpPr>
            <a:spLocks noChangeArrowheads="1"/>
          </p:cNvSpPr>
          <p:nvPr/>
        </p:nvSpPr>
        <p:spPr bwMode="auto">
          <a:xfrm>
            <a:off x="1649413" y="2947988"/>
            <a:ext cx="4071937" cy="304800"/>
          </a:xfrm>
          <a:prstGeom prst="rect">
            <a:avLst/>
          </a:prstGeom>
          <a:solidFill>
            <a:srgbClr val="C8F0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1737" name="Rectangle 9"/>
          <p:cNvSpPr>
            <a:spLocks noChangeArrowheads="1"/>
          </p:cNvSpPr>
          <p:nvPr/>
        </p:nvSpPr>
        <p:spPr bwMode="auto">
          <a:xfrm>
            <a:off x="1649413" y="3240088"/>
            <a:ext cx="4071937" cy="96837"/>
          </a:xfrm>
          <a:prstGeom prst="rect">
            <a:avLst/>
          </a:prstGeom>
          <a:solidFill>
            <a:srgbClr val="BBE3C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1738" name="Rectangle 10"/>
          <p:cNvSpPr>
            <a:spLocks noChangeArrowheads="1"/>
          </p:cNvSpPr>
          <p:nvPr/>
        </p:nvSpPr>
        <p:spPr bwMode="auto">
          <a:xfrm>
            <a:off x="1649413" y="3336925"/>
            <a:ext cx="4071937" cy="252413"/>
          </a:xfrm>
          <a:prstGeom prst="rect">
            <a:avLst/>
          </a:prstGeom>
          <a:solidFill>
            <a:srgbClr val="C7BBE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1739" name="Rectangle 11"/>
          <p:cNvSpPr>
            <a:spLocks noChangeArrowheads="1"/>
          </p:cNvSpPr>
          <p:nvPr/>
        </p:nvSpPr>
        <p:spPr bwMode="auto">
          <a:xfrm>
            <a:off x="1649413" y="3449638"/>
            <a:ext cx="4071937" cy="304800"/>
          </a:xfrm>
          <a:prstGeom prst="rect">
            <a:avLst/>
          </a:prstGeom>
          <a:solidFill>
            <a:srgbClr val="C8F0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01740" name="Group 12"/>
          <p:cNvGrpSpPr>
            <a:grpSpLocks/>
          </p:cNvGrpSpPr>
          <p:nvPr/>
        </p:nvGrpSpPr>
        <p:grpSpPr bwMode="auto">
          <a:xfrm>
            <a:off x="2846388" y="1371600"/>
            <a:ext cx="1304925" cy="2362200"/>
            <a:chOff x="1440" y="864"/>
            <a:chExt cx="822" cy="1488"/>
          </a:xfrm>
        </p:grpSpPr>
        <p:sp>
          <p:nvSpPr>
            <p:cNvPr id="201741" name="Line 13"/>
            <p:cNvSpPr>
              <a:spLocks noChangeShapeType="1"/>
            </p:cNvSpPr>
            <p:nvPr/>
          </p:nvSpPr>
          <p:spPr bwMode="auto">
            <a:xfrm flipH="1">
              <a:off x="1728" y="1488"/>
              <a:ext cx="288" cy="86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42" name="Line 14"/>
            <p:cNvSpPr>
              <a:spLocks noChangeShapeType="1"/>
            </p:cNvSpPr>
            <p:nvPr/>
          </p:nvSpPr>
          <p:spPr bwMode="auto">
            <a:xfrm flipH="1">
              <a:off x="1488" y="1488"/>
              <a:ext cx="48" cy="14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43" name="Line 15"/>
            <p:cNvSpPr>
              <a:spLocks noChangeShapeType="1"/>
            </p:cNvSpPr>
            <p:nvPr/>
          </p:nvSpPr>
          <p:spPr bwMode="auto">
            <a:xfrm flipH="1">
              <a:off x="1440" y="864"/>
              <a:ext cx="446" cy="62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44" name="Line 16"/>
            <p:cNvSpPr>
              <a:spLocks noChangeShapeType="1"/>
            </p:cNvSpPr>
            <p:nvPr/>
          </p:nvSpPr>
          <p:spPr bwMode="auto">
            <a:xfrm flipH="1">
              <a:off x="1536" y="864"/>
              <a:ext cx="446" cy="62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45" name="Line 17"/>
            <p:cNvSpPr>
              <a:spLocks noChangeShapeType="1"/>
            </p:cNvSpPr>
            <p:nvPr/>
          </p:nvSpPr>
          <p:spPr bwMode="auto">
            <a:xfrm flipH="1">
              <a:off x="1518" y="1484"/>
              <a:ext cx="85" cy="246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46" name="Line 18"/>
            <p:cNvSpPr>
              <a:spLocks noChangeShapeType="1"/>
            </p:cNvSpPr>
            <p:nvPr/>
          </p:nvSpPr>
          <p:spPr bwMode="auto">
            <a:xfrm flipH="1">
              <a:off x="1542" y="1492"/>
              <a:ext cx="97" cy="292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47" name="Line 19"/>
            <p:cNvSpPr>
              <a:spLocks noChangeShapeType="1"/>
            </p:cNvSpPr>
            <p:nvPr/>
          </p:nvSpPr>
          <p:spPr bwMode="auto">
            <a:xfrm flipH="1">
              <a:off x="1566" y="1484"/>
              <a:ext cx="124" cy="372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48" name="Line 20"/>
            <p:cNvSpPr>
              <a:spLocks noChangeShapeType="1"/>
            </p:cNvSpPr>
            <p:nvPr/>
          </p:nvSpPr>
          <p:spPr bwMode="auto">
            <a:xfrm flipH="1">
              <a:off x="1626" y="1492"/>
              <a:ext cx="183" cy="548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49" name="Line 21"/>
            <p:cNvSpPr>
              <a:spLocks noChangeShapeType="1"/>
            </p:cNvSpPr>
            <p:nvPr/>
          </p:nvSpPr>
          <p:spPr bwMode="auto">
            <a:xfrm flipH="1">
              <a:off x="1646" y="1488"/>
              <a:ext cx="203" cy="61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50" name="Line 22"/>
            <p:cNvSpPr>
              <a:spLocks noChangeShapeType="1"/>
            </p:cNvSpPr>
            <p:nvPr/>
          </p:nvSpPr>
          <p:spPr bwMode="auto">
            <a:xfrm flipH="1">
              <a:off x="1670" y="1494"/>
              <a:ext cx="228" cy="68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51" name="Line 23"/>
            <p:cNvSpPr>
              <a:spLocks noChangeShapeType="1"/>
            </p:cNvSpPr>
            <p:nvPr/>
          </p:nvSpPr>
          <p:spPr bwMode="auto">
            <a:xfrm flipH="1">
              <a:off x="1604" y="916"/>
              <a:ext cx="406" cy="568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52" name="Line 24"/>
            <p:cNvSpPr>
              <a:spLocks noChangeShapeType="1"/>
            </p:cNvSpPr>
            <p:nvPr/>
          </p:nvSpPr>
          <p:spPr bwMode="auto">
            <a:xfrm flipH="1">
              <a:off x="1642" y="912"/>
              <a:ext cx="412" cy="576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53" name="Line 25"/>
            <p:cNvSpPr>
              <a:spLocks noChangeShapeType="1"/>
            </p:cNvSpPr>
            <p:nvPr/>
          </p:nvSpPr>
          <p:spPr bwMode="auto">
            <a:xfrm flipH="1">
              <a:off x="1690" y="891"/>
              <a:ext cx="424" cy="593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54" name="Line 26"/>
            <p:cNvSpPr>
              <a:spLocks noChangeShapeType="1"/>
            </p:cNvSpPr>
            <p:nvPr/>
          </p:nvSpPr>
          <p:spPr bwMode="auto">
            <a:xfrm flipH="1">
              <a:off x="1806" y="1035"/>
              <a:ext cx="328" cy="459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55" name="Line 27"/>
            <p:cNvSpPr>
              <a:spLocks noChangeShapeType="1"/>
            </p:cNvSpPr>
            <p:nvPr/>
          </p:nvSpPr>
          <p:spPr bwMode="auto">
            <a:xfrm flipH="1">
              <a:off x="1844" y="1027"/>
              <a:ext cx="334" cy="467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56" name="Line 28"/>
            <p:cNvSpPr>
              <a:spLocks noChangeShapeType="1"/>
            </p:cNvSpPr>
            <p:nvPr/>
          </p:nvSpPr>
          <p:spPr bwMode="auto">
            <a:xfrm flipH="1">
              <a:off x="1896" y="1014"/>
              <a:ext cx="343" cy="48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57" name="Line 29"/>
            <p:cNvSpPr>
              <a:spLocks noChangeShapeType="1"/>
            </p:cNvSpPr>
            <p:nvPr/>
          </p:nvSpPr>
          <p:spPr bwMode="auto">
            <a:xfrm flipH="1">
              <a:off x="2014" y="1142"/>
              <a:ext cx="248" cy="348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1758" name="Group 30"/>
          <p:cNvGrpSpPr>
            <a:grpSpLocks/>
          </p:cNvGrpSpPr>
          <p:nvPr/>
        </p:nvGrpSpPr>
        <p:grpSpPr bwMode="auto">
          <a:xfrm>
            <a:off x="2138363" y="1371600"/>
            <a:ext cx="1873250" cy="3362325"/>
            <a:chOff x="994" y="864"/>
            <a:chExt cx="1180" cy="2118"/>
          </a:xfrm>
        </p:grpSpPr>
        <p:sp>
          <p:nvSpPr>
            <p:cNvPr id="201759" name="Line 31"/>
            <p:cNvSpPr>
              <a:spLocks noChangeShapeType="1"/>
            </p:cNvSpPr>
            <p:nvPr/>
          </p:nvSpPr>
          <p:spPr bwMode="auto">
            <a:xfrm>
              <a:off x="994" y="864"/>
              <a:ext cx="446" cy="62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60" name="Line 32"/>
            <p:cNvSpPr>
              <a:spLocks noChangeShapeType="1"/>
            </p:cNvSpPr>
            <p:nvPr/>
          </p:nvSpPr>
          <p:spPr bwMode="auto">
            <a:xfrm>
              <a:off x="1440" y="1488"/>
              <a:ext cx="288" cy="86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61" name="Line 33"/>
            <p:cNvSpPr>
              <a:spLocks noChangeShapeType="1"/>
            </p:cNvSpPr>
            <p:nvPr/>
          </p:nvSpPr>
          <p:spPr bwMode="auto">
            <a:xfrm>
              <a:off x="1728" y="2358"/>
              <a:ext cx="446" cy="62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1762" name="Group 34"/>
          <p:cNvGrpSpPr>
            <a:grpSpLocks/>
          </p:cNvGrpSpPr>
          <p:nvPr/>
        </p:nvGrpSpPr>
        <p:grpSpPr bwMode="auto">
          <a:xfrm>
            <a:off x="3001963" y="2359025"/>
            <a:ext cx="1736725" cy="2473325"/>
            <a:chOff x="1538" y="1486"/>
            <a:chExt cx="1094" cy="1558"/>
          </a:xfrm>
        </p:grpSpPr>
        <p:sp>
          <p:nvSpPr>
            <p:cNvPr id="201763" name="Line 35"/>
            <p:cNvSpPr>
              <a:spLocks noChangeShapeType="1"/>
            </p:cNvSpPr>
            <p:nvPr/>
          </p:nvSpPr>
          <p:spPr bwMode="auto">
            <a:xfrm>
              <a:off x="1538" y="1490"/>
              <a:ext cx="291" cy="872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64" name="Line 36"/>
            <p:cNvSpPr>
              <a:spLocks noChangeShapeType="1"/>
            </p:cNvSpPr>
            <p:nvPr/>
          </p:nvSpPr>
          <p:spPr bwMode="auto">
            <a:xfrm>
              <a:off x="1550" y="1636"/>
              <a:ext cx="243" cy="728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65" name="Line 37"/>
            <p:cNvSpPr>
              <a:spLocks noChangeShapeType="1"/>
            </p:cNvSpPr>
            <p:nvPr/>
          </p:nvSpPr>
          <p:spPr bwMode="auto">
            <a:xfrm>
              <a:off x="1604" y="1494"/>
              <a:ext cx="290" cy="868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66" name="Line 38"/>
            <p:cNvSpPr>
              <a:spLocks noChangeShapeType="1"/>
            </p:cNvSpPr>
            <p:nvPr/>
          </p:nvSpPr>
          <p:spPr bwMode="auto">
            <a:xfrm>
              <a:off x="1642" y="1490"/>
              <a:ext cx="290" cy="87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67" name="Line 39"/>
            <p:cNvSpPr>
              <a:spLocks noChangeShapeType="1"/>
            </p:cNvSpPr>
            <p:nvPr/>
          </p:nvSpPr>
          <p:spPr bwMode="auto">
            <a:xfrm>
              <a:off x="1690" y="1486"/>
              <a:ext cx="294" cy="88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68" name="Line 40"/>
            <p:cNvSpPr>
              <a:spLocks noChangeShapeType="1"/>
            </p:cNvSpPr>
            <p:nvPr/>
          </p:nvSpPr>
          <p:spPr bwMode="auto">
            <a:xfrm>
              <a:off x="1808" y="1490"/>
              <a:ext cx="290" cy="87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69" name="Line 41"/>
            <p:cNvSpPr>
              <a:spLocks noChangeShapeType="1"/>
            </p:cNvSpPr>
            <p:nvPr/>
          </p:nvSpPr>
          <p:spPr bwMode="auto">
            <a:xfrm>
              <a:off x="1852" y="1494"/>
              <a:ext cx="290" cy="87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70" name="Line 42"/>
            <p:cNvSpPr>
              <a:spLocks noChangeShapeType="1"/>
            </p:cNvSpPr>
            <p:nvPr/>
          </p:nvSpPr>
          <p:spPr bwMode="auto">
            <a:xfrm>
              <a:off x="1900" y="1494"/>
              <a:ext cx="290" cy="87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71" name="Line 43"/>
            <p:cNvSpPr>
              <a:spLocks noChangeShapeType="1"/>
            </p:cNvSpPr>
            <p:nvPr/>
          </p:nvSpPr>
          <p:spPr bwMode="auto">
            <a:xfrm>
              <a:off x="2016" y="1488"/>
              <a:ext cx="290" cy="87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72" name="Line 44"/>
            <p:cNvSpPr>
              <a:spLocks noChangeShapeType="1"/>
            </p:cNvSpPr>
            <p:nvPr/>
          </p:nvSpPr>
          <p:spPr bwMode="auto">
            <a:xfrm>
              <a:off x="1642" y="1636"/>
              <a:ext cx="243" cy="728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73" name="Line 45"/>
            <p:cNvSpPr>
              <a:spLocks noChangeShapeType="1"/>
            </p:cNvSpPr>
            <p:nvPr/>
          </p:nvSpPr>
          <p:spPr bwMode="auto">
            <a:xfrm>
              <a:off x="1760" y="1630"/>
              <a:ext cx="244" cy="73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74" name="Line 46"/>
            <p:cNvSpPr>
              <a:spLocks noChangeShapeType="1"/>
            </p:cNvSpPr>
            <p:nvPr/>
          </p:nvSpPr>
          <p:spPr bwMode="auto">
            <a:xfrm>
              <a:off x="1804" y="1638"/>
              <a:ext cx="240" cy="72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75" name="Line 47"/>
            <p:cNvSpPr>
              <a:spLocks noChangeShapeType="1"/>
            </p:cNvSpPr>
            <p:nvPr/>
          </p:nvSpPr>
          <p:spPr bwMode="auto">
            <a:xfrm>
              <a:off x="1968" y="1634"/>
              <a:ext cx="243" cy="728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76" name="Line 48"/>
            <p:cNvSpPr>
              <a:spLocks noChangeShapeType="1"/>
            </p:cNvSpPr>
            <p:nvPr/>
          </p:nvSpPr>
          <p:spPr bwMode="auto">
            <a:xfrm>
              <a:off x="1896" y="1860"/>
              <a:ext cx="167" cy="50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77" name="Line 49"/>
            <p:cNvSpPr>
              <a:spLocks noChangeShapeType="1"/>
            </p:cNvSpPr>
            <p:nvPr/>
          </p:nvSpPr>
          <p:spPr bwMode="auto">
            <a:xfrm>
              <a:off x="1790" y="2176"/>
              <a:ext cx="61" cy="18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78" name="Line 50"/>
            <p:cNvSpPr>
              <a:spLocks noChangeShapeType="1"/>
            </p:cNvSpPr>
            <p:nvPr/>
          </p:nvSpPr>
          <p:spPr bwMode="auto">
            <a:xfrm>
              <a:off x="1562" y="1726"/>
              <a:ext cx="212" cy="636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79" name="Line 51"/>
            <p:cNvSpPr>
              <a:spLocks noChangeShapeType="1"/>
            </p:cNvSpPr>
            <p:nvPr/>
          </p:nvSpPr>
          <p:spPr bwMode="auto">
            <a:xfrm>
              <a:off x="1734" y="1726"/>
              <a:ext cx="211" cy="632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80" name="Line 52"/>
            <p:cNvSpPr>
              <a:spLocks noChangeShapeType="1"/>
            </p:cNvSpPr>
            <p:nvPr/>
          </p:nvSpPr>
          <p:spPr bwMode="auto">
            <a:xfrm>
              <a:off x="1826" y="1728"/>
              <a:ext cx="212" cy="636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81" name="Line 53"/>
            <p:cNvSpPr>
              <a:spLocks noChangeShapeType="1"/>
            </p:cNvSpPr>
            <p:nvPr/>
          </p:nvSpPr>
          <p:spPr bwMode="auto">
            <a:xfrm>
              <a:off x="1940" y="1728"/>
              <a:ext cx="212" cy="63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82" name="Line 54"/>
            <p:cNvSpPr>
              <a:spLocks noChangeShapeType="1"/>
            </p:cNvSpPr>
            <p:nvPr/>
          </p:nvSpPr>
          <p:spPr bwMode="auto">
            <a:xfrm>
              <a:off x="1714" y="1786"/>
              <a:ext cx="192" cy="576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83" name="Line 55"/>
            <p:cNvSpPr>
              <a:spLocks noChangeShapeType="1"/>
            </p:cNvSpPr>
            <p:nvPr/>
          </p:nvSpPr>
          <p:spPr bwMode="auto">
            <a:xfrm>
              <a:off x="1920" y="1784"/>
              <a:ext cx="193" cy="578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84" name="Line 56"/>
            <p:cNvSpPr>
              <a:spLocks noChangeShapeType="1"/>
            </p:cNvSpPr>
            <p:nvPr/>
          </p:nvSpPr>
          <p:spPr bwMode="auto">
            <a:xfrm>
              <a:off x="1690" y="1858"/>
              <a:ext cx="167" cy="502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85" name="Line 57"/>
            <p:cNvSpPr>
              <a:spLocks noChangeShapeType="1"/>
            </p:cNvSpPr>
            <p:nvPr/>
          </p:nvSpPr>
          <p:spPr bwMode="auto">
            <a:xfrm>
              <a:off x="1832" y="2042"/>
              <a:ext cx="107" cy="32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86" name="Line 58"/>
            <p:cNvSpPr>
              <a:spLocks noChangeShapeType="1"/>
            </p:cNvSpPr>
            <p:nvPr/>
          </p:nvSpPr>
          <p:spPr bwMode="auto">
            <a:xfrm>
              <a:off x="1698" y="2104"/>
              <a:ext cx="87" cy="26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87" name="Line 59"/>
            <p:cNvSpPr>
              <a:spLocks noChangeShapeType="1"/>
            </p:cNvSpPr>
            <p:nvPr/>
          </p:nvSpPr>
          <p:spPr bwMode="auto">
            <a:xfrm>
              <a:off x="1772" y="2362"/>
              <a:ext cx="487" cy="682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88" name="Line 60"/>
            <p:cNvSpPr>
              <a:spLocks noChangeShapeType="1"/>
            </p:cNvSpPr>
            <p:nvPr/>
          </p:nvSpPr>
          <p:spPr bwMode="auto">
            <a:xfrm>
              <a:off x="1780" y="2360"/>
              <a:ext cx="381" cy="533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89" name="Line 61"/>
            <p:cNvSpPr>
              <a:spLocks noChangeShapeType="1"/>
            </p:cNvSpPr>
            <p:nvPr/>
          </p:nvSpPr>
          <p:spPr bwMode="auto">
            <a:xfrm>
              <a:off x="1788" y="2358"/>
              <a:ext cx="446" cy="62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90" name="Line 62"/>
            <p:cNvSpPr>
              <a:spLocks noChangeShapeType="1"/>
            </p:cNvSpPr>
            <p:nvPr/>
          </p:nvSpPr>
          <p:spPr bwMode="auto">
            <a:xfrm>
              <a:off x="1826" y="2362"/>
              <a:ext cx="405" cy="566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91" name="Line 63"/>
            <p:cNvSpPr>
              <a:spLocks noChangeShapeType="1"/>
            </p:cNvSpPr>
            <p:nvPr/>
          </p:nvSpPr>
          <p:spPr bwMode="auto">
            <a:xfrm>
              <a:off x="1850" y="2364"/>
              <a:ext cx="461" cy="645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92" name="Line 64"/>
            <p:cNvSpPr>
              <a:spLocks noChangeShapeType="1"/>
            </p:cNvSpPr>
            <p:nvPr/>
          </p:nvSpPr>
          <p:spPr bwMode="auto">
            <a:xfrm>
              <a:off x="1856" y="2362"/>
              <a:ext cx="446" cy="62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93" name="Line 65"/>
            <p:cNvSpPr>
              <a:spLocks noChangeShapeType="1"/>
            </p:cNvSpPr>
            <p:nvPr/>
          </p:nvSpPr>
          <p:spPr bwMode="auto">
            <a:xfrm>
              <a:off x="1884" y="2360"/>
              <a:ext cx="446" cy="62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94" name="Line 66"/>
            <p:cNvSpPr>
              <a:spLocks noChangeShapeType="1"/>
            </p:cNvSpPr>
            <p:nvPr/>
          </p:nvSpPr>
          <p:spPr bwMode="auto">
            <a:xfrm>
              <a:off x="1892" y="2358"/>
              <a:ext cx="446" cy="62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95" name="Line 67"/>
            <p:cNvSpPr>
              <a:spLocks noChangeShapeType="1"/>
            </p:cNvSpPr>
            <p:nvPr/>
          </p:nvSpPr>
          <p:spPr bwMode="auto">
            <a:xfrm>
              <a:off x="1900" y="2356"/>
              <a:ext cx="396" cy="55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96" name="Line 68"/>
            <p:cNvSpPr>
              <a:spLocks noChangeShapeType="1"/>
            </p:cNvSpPr>
            <p:nvPr/>
          </p:nvSpPr>
          <p:spPr bwMode="auto">
            <a:xfrm>
              <a:off x="1932" y="2360"/>
              <a:ext cx="446" cy="62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97" name="Line 69"/>
            <p:cNvSpPr>
              <a:spLocks noChangeShapeType="1"/>
            </p:cNvSpPr>
            <p:nvPr/>
          </p:nvSpPr>
          <p:spPr bwMode="auto">
            <a:xfrm>
              <a:off x="1940" y="2360"/>
              <a:ext cx="446" cy="62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98" name="Line 70"/>
            <p:cNvSpPr>
              <a:spLocks noChangeShapeType="1"/>
            </p:cNvSpPr>
            <p:nvPr/>
          </p:nvSpPr>
          <p:spPr bwMode="auto">
            <a:xfrm>
              <a:off x="1948" y="2360"/>
              <a:ext cx="408" cy="571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799" name="Line 71"/>
            <p:cNvSpPr>
              <a:spLocks noChangeShapeType="1"/>
            </p:cNvSpPr>
            <p:nvPr/>
          </p:nvSpPr>
          <p:spPr bwMode="auto">
            <a:xfrm>
              <a:off x="1984" y="2360"/>
              <a:ext cx="462" cy="646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00" name="Line 72"/>
            <p:cNvSpPr>
              <a:spLocks noChangeShapeType="1"/>
            </p:cNvSpPr>
            <p:nvPr/>
          </p:nvSpPr>
          <p:spPr bwMode="auto">
            <a:xfrm>
              <a:off x="2006" y="2360"/>
              <a:ext cx="324" cy="453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01" name="Line 73"/>
            <p:cNvSpPr>
              <a:spLocks noChangeShapeType="1"/>
            </p:cNvSpPr>
            <p:nvPr/>
          </p:nvSpPr>
          <p:spPr bwMode="auto">
            <a:xfrm>
              <a:off x="2036" y="2360"/>
              <a:ext cx="446" cy="62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02" name="Line 74"/>
            <p:cNvSpPr>
              <a:spLocks noChangeShapeType="1"/>
            </p:cNvSpPr>
            <p:nvPr/>
          </p:nvSpPr>
          <p:spPr bwMode="auto">
            <a:xfrm>
              <a:off x="2046" y="2360"/>
              <a:ext cx="468" cy="655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03" name="Line 75"/>
            <p:cNvSpPr>
              <a:spLocks noChangeShapeType="1"/>
            </p:cNvSpPr>
            <p:nvPr/>
          </p:nvSpPr>
          <p:spPr bwMode="auto">
            <a:xfrm>
              <a:off x="2062" y="2360"/>
              <a:ext cx="477" cy="667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04" name="Line 76"/>
            <p:cNvSpPr>
              <a:spLocks noChangeShapeType="1"/>
            </p:cNvSpPr>
            <p:nvPr/>
          </p:nvSpPr>
          <p:spPr bwMode="auto">
            <a:xfrm>
              <a:off x="2098" y="2360"/>
              <a:ext cx="446" cy="62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05" name="Line 77"/>
            <p:cNvSpPr>
              <a:spLocks noChangeShapeType="1"/>
            </p:cNvSpPr>
            <p:nvPr/>
          </p:nvSpPr>
          <p:spPr bwMode="auto">
            <a:xfrm>
              <a:off x="2112" y="2360"/>
              <a:ext cx="409" cy="572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06" name="Line 78"/>
            <p:cNvSpPr>
              <a:spLocks noChangeShapeType="1"/>
            </p:cNvSpPr>
            <p:nvPr/>
          </p:nvSpPr>
          <p:spPr bwMode="auto">
            <a:xfrm>
              <a:off x="2138" y="2360"/>
              <a:ext cx="467" cy="653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07" name="Line 79"/>
            <p:cNvSpPr>
              <a:spLocks noChangeShapeType="1"/>
            </p:cNvSpPr>
            <p:nvPr/>
          </p:nvSpPr>
          <p:spPr bwMode="auto">
            <a:xfrm>
              <a:off x="2150" y="2360"/>
              <a:ext cx="337" cy="471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08" name="Line 80"/>
            <p:cNvSpPr>
              <a:spLocks noChangeShapeType="1"/>
            </p:cNvSpPr>
            <p:nvPr/>
          </p:nvSpPr>
          <p:spPr bwMode="auto">
            <a:xfrm>
              <a:off x="2186" y="2360"/>
              <a:ext cx="446" cy="62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09" name="Line 81"/>
            <p:cNvSpPr>
              <a:spLocks noChangeShapeType="1"/>
            </p:cNvSpPr>
            <p:nvPr/>
          </p:nvSpPr>
          <p:spPr bwMode="auto">
            <a:xfrm>
              <a:off x="2210" y="2360"/>
              <a:ext cx="356" cy="498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10" name="Line 82"/>
            <p:cNvSpPr>
              <a:spLocks noChangeShapeType="1"/>
            </p:cNvSpPr>
            <p:nvPr/>
          </p:nvSpPr>
          <p:spPr bwMode="auto">
            <a:xfrm>
              <a:off x="2306" y="2360"/>
              <a:ext cx="302" cy="422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1811" name="Rectangle 83"/>
          <p:cNvSpPr>
            <a:spLocks noChangeArrowheads="1"/>
          </p:cNvSpPr>
          <p:nvPr/>
        </p:nvSpPr>
        <p:spPr bwMode="auto">
          <a:xfrm>
            <a:off x="6567488" y="2038350"/>
            <a:ext cx="2025650" cy="23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latin typeface="Chalkboard" charset="0"/>
              </a:rPr>
              <a:t>Interference</a:t>
            </a:r>
          </a:p>
          <a:p>
            <a:pPr algn="ctr"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  <a:latin typeface="Chalkboard" charset="0"/>
                <a:sym typeface="Symbol" pitchFamily="18" charset="2"/>
              </a:rPr>
              <a:t></a:t>
            </a:r>
            <a:r>
              <a:rPr lang="en-US" sz="2000">
                <a:solidFill>
                  <a:schemeClr val="accent2"/>
                </a:solidFill>
                <a:latin typeface="Chalkboard" charset="0"/>
              </a:rPr>
              <a:t> Wavelength-</a:t>
            </a:r>
          </a:p>
          <a:p>
            <a:pPr algn="ctr"/>
            <a:r>
              <a:rPr lang="en-US" sz="2000">
                <a:solidFill>
                  <a:schemeClr val="accent2"/>
                </a:solidFill>
                <a:latin typeface="Chalkboard" charset="0"/>
              </a:rPr>
              <a:t>Dependent</a:t>
            </a:r>
          </a:p>
          <a:p>
            <a:pPr algn="ctr"/>
            <a:r>
              <a:rPr lang="en-US" sz="2000">
                <a:solidFill>
                  <a:schemeClr val="accent2"/>
                </a:solidFill>
                <a:latin typeface="Chalkboard" charset="0"/>
              </a:rPr>
              <a:t>transmission</a:t>
            </a:r>
          </a:p>
          <a:p>
            <a:pPr algn="ctr"/>
            <a:r>
              <a:rPr lang="en-US" sz="2000">
                <a:solidFill>
                  <a:schemeClr val="accent2"/>
                </a:solidFill>
                <a:latin typeface="Chalkboard" charset="0"/>
              </a:rPr>
              <a:t>&amp; reflection</a:t>
            </a:r>
          </a:p>
          <a:p>
            <a:pPr algn="ctr"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  <a:latin typeface="Chalkboard" charset="0"/>
                <a:sym typeface="Symbol" pitchFamily="18" charset="2"/>
              </a:rPr>
              <a:t></a:t>
            </a:r>
            <a:r>
              <a:rPr lang="en-US" sz="2000">
                <a:solidFill>
                  <a:schemeClr val="accent2"/>
                </a:solidFill>
                <a:latin typeface="Chalkboard" charset="0"/>
              </a:rPr>
              <a:t> filter</a:t>
            </a:r>
          </a:p>
        </p:txBody>
      </p:sp>
      <p:grpSp>
        <p:nvGrpSpPr>
          <p:cNvPr id="201812" name="Group 84"/>
          <p:cNvGrpSpPr>
            <a:grpSpLocks/>
          </p:cNvGrpSpPr>
          <p:nvPr/>
        </p:nvGrpSpPr>
        <p:grpSpPr bwMode="auto">
          <a:xfrm>
            <a:off x="3073400" y="1633538"/>
            <a:ext cx="2068513" cy="2119312"/>
            <a:chOff x="1936" y="1029"/>
            <a:chExt cx="1303" cy="1335"/>
          </a:xfrm>
        </p:grpSpPr>
        <p:sp>
          <p:nvSpPr>
            <p:cNvPr id="201813" name="Line 85"/>
            <p:cNvSpPr>
              <a:spLocks noChangeShapeType="1"/>
            </p:cNvSpPr>
            <p:nvPr/>
          </p:nvSpPr>
          <p:spPr bwMode="auto">
            <a:xfrm flipH="1">
              <a:off x="2123" y="1494"/>
              <a:ext cx="288" cy="86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14" name="Line 86"/>
            <p:cNvSpPr>
              <a:spLocks noChangeShapeType="1"/>
            </p:cNvSpPr>
            <p:nvPr/>
          </p:nvSpPr>
          <p:spPr bwMode="auto">
            <a:xfrm flipH="1">
              <a:off x="2409" y="1096"/>
              <a:ext cx="285" cy="40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15" name="Line 87"/>
            <p:cNvSpPr>
              <a:spLocks noChangeShapeType="1"/>
            </p:cNvSpPr>
            <p:nvPr/>
          </p:nvSpPr>
          <p:spPr bwMode="auto">
            <a:xfrm flipH="1">
              <a:off x="2135" y="1484"/>
              <a:ext cx="288" cy="86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16" name="Line 88"/>
            <p:cNvSpPr>
              <a:spLocks noChangeShapeType="1"/>
            </p:cNvSpPr>
            <p:nvPr/>
          </p:nvSpPr>
          <p:spPr bwMode="auto">
            <a:xfrm flipH="1">
              <a:off x="2421" y="1086"/>
              <a:ext cx="285" cy="40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17" name="Line 89"/>
            <p:cNvSpPr>
              <a:spLocks noChangeShapeType="1"/>
            </p:cNvSpPr>
            <p:nvPr/>
          </p:nvSpPr>
          <p:spPr bwMode="auto">
            <a:xfrm flipH="1">
              <a:off x="2141" y="1492"/>
              <a:ext cx="288" cy="86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18" name="Line 90"/>
            <p:cNvSpPr>
              <a:spLocks noChangeShapeType="1"/>
            </p:cNvSpPr>
            <p:nvPr/>
          </p:nvSpPr>
          <p:spPr bwMode="auto">
            <a:xfrm flipH="1">
              <a:off x="2433" y="1048"/>
              <a:ext cx="305" cy="428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19" name="Line 91"/>
            <p:cNvSpPr>
              <a:spLocks noChangeShapeType="1"/>
            </p:cNvSpPr>
            <p:nvPr/>
          </p:nvSpPr>
          <p:spPr bwMode="auto">
            <a:xfrm flipH="1">
              <a:off x="2183" y="1494"/>
              <a:ext cx="288" cy="86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20" name="Line 92"/>
            <p:cNvSpPr>
              <a:spLocks noChangeShapeType="1"/>
            </p:cNvSpPr>
            <p:nvPr/>
          </p:nvSpPr>
          <p:spPr bwMode="auto">
            <a:xfrm flipH="1">
              <a:off x="2469" y="1080"/>
              <a:ext cx="296" cy="416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21" name="Line 93"/>
            <p:cNvSpPr>
              <a:spLocks noChangeShapeType="1"/>
            </p:cNvSpPr>
            <p:nvPr/>
          </p:nvSpPr>
          <p:spPr bwMode="auto">
            <a:xfrm flipH="1">
              <a:off x="2205" y="1494"/>
              <a:ext cx="288" cy="86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22" name="Line 94"/>
            <p:cNvSpPr>
              <a:spLocks noChangeShapeType="1"/>
            </p:cNvSpPr>
            <p:nvPr/>
          </p:nvSpPr>
          <p:spPr bwMode="auto">
            <a:xfrm flipH="1">
              <a:off x="2491" y="1096"/>
              <a:ext cx="285" cy="40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23" name="Line 95"/>
            <p:cNvSpPr>
              <a:spLocks noChangeShapeType="1"/>
            </p:cNvSpPr>
            <p:nvPr/>
          </p:nvSpPr>
          <p:spPr bwMode="auto">
            <a:xfrm flipH="1">
              <a:off x="2211" y="1494"/>
              <a:ext cx="288" cy="86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24" name="Line 96"/>
            <p:cNvSpPr>
              <a:spLocks noChangeShapeType="1"/>
            </p:cNvSpPr>
            <p:nvPr/>
          </p:nvSpPr>
          <p:spPr bwMode="auto">
            <a:xfrm flipH="1">
              <a:off x="2497" y="1086"/>
              <a:ext cx="292" cy="41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25" name="Line 97"/>
            <p:cNvSpPr>
              <a:spLocks noChangeShapeType="1"/>
            </p:cNvSpPr>
            <p:nvPr/>
          </p:nvSpPr>
          <p:spPr bwMode="auto">
            <a:xfrm flipH="1">
              <a:off x="2237" y="1494"/>
              <a:ext cx="288" cy="86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26" name="Line 98"/>
            <p:cNvSpPr>
              <a:spLocks noChangeShapeType="1"/>
            </p:cNvSpPr>
            <p:nvPr/>
          </p:nvSpPr>
          <p:spPr bwMode="auto">
            <a:xfrm flipH="1">
              <a:off x="2523" y="1096"/>
              <a:ext cx="285" cy="40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27" name="Line 99"/>
            <p:cNvSpPr>
              <a:spLocks noChangeShapeType="1"/>
            </p:cNvSpPr>
            <p:nvPr/>
          </p:nvSpPr>
          <p:spPr bwMode="auto">
            <a:xfrm flipH="1">
              <a:off x="2255" y="1494"/>
              <a:ext cx="288" cy="86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28" name="Line 100"/>
            <p:cNvSpPr>
              <a:spLocks noChangeShapeType="1"/>
            </p:cNvSpPr>
            <p:nvPr/>
          </p:nvSpPr>
          <p:spPr bwMode="auto">
            <a:xfrm flipH="1">
              <a:off x="2541" y="1048"/>
              <a:ext cx="319" cy="448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29" name="Line 101"/>
            <p:cNvSpPr>
              <a:spLocks noChangeShapeType="1"/>
            </p:cNvSpPr>
            <p:nvPr/>
          </p:nvSpPr>
          <p:spPr bwMode="auto">
            <a:xfrm flipH="1">
              <a:off x="2245" y="1494"/>
              <a:ext cx="288" cy="86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30" name="Line 102"/>
            <p:cNvSpPr>
              <a:spLocks noChangeShapeType="1"/>
            </p:cNvSpPr>
            <p:nvPr/>
          </p:nvSpPr>
          <p:spPr bwMode="auto">
            <a:xfrm flipH="1">
              <a:off x="2531" y="1029"/>
              <a:ext cx="333" cy="467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31" name="Line 103"/>
            <p:cNvSpPr>
              <a:spLocks noChangeShapeType="1"/>
            </p:cNvSpPr>
            <p:nvPr/>
          </p:nvSpPr>
          <p:spPr bwMode="auto">
            <a:xfrm flipH="1">
              <a:off x="2281" y="1494"/>
              <a:ext cx="288" cy="86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32" name="Line 104"/>
            <p:cNvSpPr>
              <a:spLocks noChangeShapeType="1"/>
            </p:cNvSpPr>
            <p:nvPr/>
          </p:nvSpPr>
          <p:spPr bwMode="auto">
            <a:xfrm flipH="1">
              <a:off x="2567" y="1096"/>
              <a:ext cx="285" cy="40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33" name="Line 105"/>
            <p:cNvSpPr>
              <a:spLocks noChangeShapeType="1"/>
            </p:cNvSpPr>
            <p:nvPr/>
          </p:nvSpPr>
          <p:spPr bwMode="auto">
            <a:xfrm flipH="1">
              <a:off x="2289" y="1494"/>
              <a:ext cx="288" cy="86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34" name="Line 106"/>
            <p:cNvSpPr>
              <a:spLocks noChangeShapeType="1"/>
            </p:cNvSpPr>
            <p:nvPr/>
          </p:nvSpPr>
          <p:spPr bwMode="auto">
            <a:xfrm flipH="1">
              <a:off x="2575" y="1071"/>
              <a:ext cx="303" cy="425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35" name="Line 107"/>
            <p:cNvSpPr>
              <a:spLocks noChangeShapeType="1"/>
            </p:cNvSpPr>
            <p:nvPr/>
          </p:nvSpPr>
          <p:spPr bwMode="auto">
            <a:xfrm flipH="1">
              <a:off x="2297" y="1494"/>
              <a:ext cx="288" cy="86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36" name="Line 108"/>
            <p:cNvSpPr>
              <a:spLocks noChangeShapeType="1"/>
            </p:cNvSpPr>
            <p:nvPr/>
          </p:nvSpPr>
          <p:spPr bwMode="auto">
            <a:xfrm flipH="1">
              <a:off x="2583" y="1096"/>
              <a:ext cx="285" cy="40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37" name="Line 109"/>
            <p:cNvSpPr>
              <a:spLocks noChangeShapeType="1"/>
            </p:cNvSpPr>
            <p:nvPr/>
          </p:nvSpPr>
          <p:spPr bwMode="auto">
            <a:xfrm flipH="1">
              <a:off x="2333" y="1494"/>
              <a:ext cx="288" cy="86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38" name="Line 110"/>
            <p:cNvSpPr>
              <a:spLocks noChangeShapeType="1"/>
            </p:cNvSpPr>
            <p:nvPr/>
          </p:nvSpPr>
          <p:spPr bwMode="auto">
            <a:xfrm flipH="1">
              <a:off x="2619" y="1071"/>
              <a:ext cx="303" cy="425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39" name="Line 111"/>
            <p:cNvSpPr>
              <a:spLocks noChangeShapeType="1"/>
            </p:cNvSpPr>
            <p:nvPr/>
          </p:nvSpPr>
          <p:spPr bwMode="auto">
            <a:xfrm flipH="1">
              <a:off x="2363" y="1494"/>
              <a:ext cx="288" cy="86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40" name="Line 112"/>
            <p:cNvSpPr>
              <a:spLocks noChangeShapeType="1"/>
            </p:cNvSpPr>
            <p:nvPr/>
          </p:nvSpPr>
          <p:spPr bwMode="auto">
            <a:xfrm flipH="1">
              <a:off x="2649" y="1185"/>
              <a:ext cx="221" cy="311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41" name="Line 113"/>
            <p:cNvSpPr>
              <a:spLocks noChangeShapeType="1"/>
            </p:cNvSpPr>
            <p:nvPr/>
          </p:nvSpPr>
          <p:spPr bwMode="auto">
            <a:xfrm flipH="1">
              <a:off x="2393" y="1494"/>
              <a:ext cx="288" cy="86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42" name="Line 114"/>
            <p:cNvSpPr>
              <a:spLocks noChangeShapeType="1"/>
            </p:cNvSpPr>
            <p:nvPr/>
          </p:nvSpPr>
          <p:spPr bwMode="auto">
            <a:xfrm flipH="1">
              <a:off x="2679" y="1181"/>
              <a:ext cx="224" cy="315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43" name="Line 115"/>
            <p:cNvSpPr>
              <a:spLocks noChangeShapeType="1"/>
            </p:cNvSpPr>
            <p:nvPr/>
          </p:nvSpPr>
          <p:spPr bwMode="auto">
            <a:xfrm flipH="1">
              <a:off x="2401" y="1494"/>
              <a:ext cx="288" cy="86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44" name="Line 116"/>
            <p:cNvSpPr>
              <a:spLocks noChangeShapeType="1"/>
            </p:cNvSpPr>
            <p:nvPr/>
          </p:nvSpPr>
          <p:spPr bwMode="auto">
            <a:xfrm flipH="1">
              <a:off x="2687" y="1088"/>
              <a:ext cx="291" cy="408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45" name="Line 117"/>
            <p:cNvSpPr>
              <a:spLocks noChangeShapeType="1"/>
            </p:cNvSpPr>
            <p:nvPr/>
          </p:nvSpPr>
          <p:spPr bwMode="auto">
            <a:xfrm flipH="1">
              <a:off x="2413" y="1494"/>
              <a:ext cx="288" cy="86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46" name="Line 118"/>
            <p:cNvSpPr>
              <a:spLocks noChangeShapeType="1"/>
            </p:cNvSpPr>
            <p:nvPr/>
          </p:nvSpPr>
          <p:spPr bwMode="auto">
            <a:xfrm flipH="1">
              <a:off x="2699" y="1096"/>
              <a:ext cx="285" cy="40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47" name="Line 119"/>
            <p:cNvSpPr>
              <a:spLocks noChangeShapeType="1"/>
            </p:cNvSpPr>
            <p:nvPr/>
          </p:nvSpPr>
          <p:spPr bwMode="auto">
            <a:xfrm flipH="1">
              <a:off x="2449" y="1494"/>
              <a:ext cx="288" cy="86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48" name="Line 120"/>
            <p:cNvSpPr>
              <a:spLocks noChangeShapeType="1"/>
            </p:cNvSpPr>
            <p:nvPr/>
          </p:nvSpPr>
          <p:spPr bwMode="auto">
            <a:xfrm flipH="1">
              <a:off x="2735" y="1096"/>
              <a:ext cx="285" cy="40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49" name="Line 121"/>
            <p:cNvSpPr>
              <a:spLocks noChangeShapeType="1"/>
            </p:cNvSpPr>
            <p:nvPr/>
          </p:nvSpPr>
          <p:spPr bwMode="auto">
            <a:xfrm flipH="1">
              <a:off x="2471" y="1494"/>
              <a:ext cx="288" cy="86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50" name="Line 122"/>
            <p:cNvSpPr>
              <a:spLocks noChangeShapeType="1"/>
            </p:cNvSpPr>
            <p:nvPr/>
          </p:nvSpPr>
          <p:spPr bwMode="auto">
            <a:xfrm flipH="1">
              <a:off x="2757" y="1082"/>
              <a:ext cx="295" cy="41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51" name="Line 123"/>
            <p:cNvSpPr>
              <a:spLocks noChangeShapeType="1"/>
            </p:cNvSpPr>
            <p:nvPr/>
          </p:nvSpPr>
          <p:spPr bwMode="auto">
            <a:xfrm flipH="1">
              <a:off x="2493" y="1494"/>
              <a:ext cx="288" cy="86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52" name="Line 124"/>
            <p:cNvSpPr>
              <a:spLocks noChangeShapeType="1"/>
            </p:cNvSpPr>
            <p:nvPr/>
          </p:nvSpPr>
          <p:spPr bwMode="auto">
            <a:xfrm flipH="1">
              <a:off x="2779" y="1096"/>
              <a:ext cx="285" cy="40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53" name="Line 125"/>
            <p:cNvSpPr>
              <a:spLocks noChangeShapeType="1"/>
            </p:cNvSpPr>
            <p:nvPr/>
          </p:nvSpPr>
          <p:spPr bwMode="auto">
            <a:xfrm flipH="1">
              <a:off x="2505" y="1494"/>
              <a:ext cx="288" cy="86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54" name="Line 126"/>
            <p:cNvSpPr>
              <a:spLocks noChangeShapeType="1"/>
            </p:cNvSpPr>
            <p:nvPr/>
          </p:nvSpPr>
          <p:spPr bwMode="auto">
            <a:xfrm flipH="1">
              <a:off x="2791" y="1082"/>
              <a:ext cx="295" cy="41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55" name="Line 127"/>
            <p:cNvSpPr>
              <a:spLocks noChangeShapeType="1"/>
            </p:cNvSpPr>
            <p:nvPr/>
          </p:nvSpPr>
          <p:spPr bwMode="auto">
            <a:xfrm flipH="1">
              <a:off x="2539" y="1494"/>
              <a:ext cx="288" cy="86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56" name="Line 128"/>
            <p:cNvSpPr>
              <a:spLocks noChangeShapeType="1"/>
            </p:cNvSpPr>
            <p:nvPr/>
          </p:nvSpPr>
          <p:spPr bwMode="auto">
            <a:xfrm flipH="1">
              <a:off x="2825" y="1291"/>
              <a:ext cx="146" cy="205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57" name="Line 129"/>
            <p:cNvSpPr>
              <a:spLocks noChangeShapeType="1"/>
            </p:cNvSpPr>
            <p:nvPr/>
          </p:nvSpPr>
          <p:spPr bwMode="auto">
            <a:xfrm flipH="1">
              <a:off x="2567" y="1494"/>
              <a:ext cx="288" cy="86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58" name="Line 130"/>
            <p:cNvSpPr>
              <a:spLocks noChangeShapeType="1"/>
            </p:cNvSpPr>
            <p:nvPr/>
          </p:nvSpPr>
          <p:spPr bwMode="auto">
            <a:xfrm flipH="1">
              <a:off x="2853" y="1096"/>
              <a:ext cx="285" cy="40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59" name="Line 131"/>
            <p:cNvSpPr>
              <a:spLocks noChangeShapeType="1"/>
            </p:cNvSpPr>
            <p:nvPr/>
          </p:nvSpPr>
          <p:spPr bwMode="auto">
            <a:xfrm flipH="1">
              <a:off x="2573" y="1494"/>
              <a:ext cx="200" cy="60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60" name="Line 132"/>
            <p:cNvSpPr>
              <a:spLocks noChangeShapeType="1"/>
            </p:cNvSpPr>
            <p:nvPr/>
          </p:nvSpPr>
          <p:spPr bwMode="auto">
            <a:xfrm flipH="1">
              <a:off x="2771" y="1179"/>
              <a:ext cx="226" cy="317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61" name="Line 133"/>
            <p:cNvSpPr>
              <a:spLocks noChangeShapeType="1"/>
            </p:cNvSpPr>
            <p:nvPr/>
          </p:nvSpPr>
          <p:spPr bwMode="auto">
            <a:xfrm flipH="1">
              <a:off x="2472" y="1496"/>
              <a:ext cx="201" cy="60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62" name="Line 134"/>
            <p:cNvSpPr>
              <a:spLocks noChangeShapeType="1"/>
            </p:cNvSpPr>
            <p:nvPr/>
          </p:nvSpPr>
          <p:spPr bwMode="auto">
            <a:xfrm flipH="1">
              <a:off x="2009" y="1092"/>
              <a:ext cx="285" cy="40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63" name="Line 135"/>
            <p:cNvSpPr>
              <a:spLocks noChangeShapeType="1"/>
            </p:cNvSpPr>
            <p:nvPr/>
          </p:nvSpPr>
          <p:spPr bwMode="auto">
            <a:xfrm flipH="1">
              <a:off x="2439" y="1494"/>
              <a:ext cx="224" cy="672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64" name="Line 136"/>
            <p:cNvSpPr>
              <a:spLocks noChangeShapeType="1"/>
            </p:cNvSpPr>
            <p:nvPr/>
          </p:nvSpPr>
          <p:spPr bwMode="auto">
            <a:xfrm flipH="1">
              <a:off x="2413" y="1492"/>
              <a:ext cx="200" cy="60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65" name="Line 137"/>
            <p:cNvSpPr>
              <a:spLocks noChangeShapeType="1"/>
            </p:cNvSpPr>
            <p:nvPr/>
          </p:nvSpPr>
          <p:spPr bwMode="auto">
            <a:xfrm flipH="1">
              <a:off x="2257" y="1490"/>
              <a:ext cx="202" cy="606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66" name="Line 138"/>
            <p:cNvSpPr>
              <a:spLocks noChangeShapeType="1"/>
            </p:cNvSpPr>
            <p:nvPr/>
          </p:nvSpPr>
          <p:spPr bwMode="auto">
            <a:xfrm flipH="1">
              <a:off x="1936" y="1492"/>
              <a:ext cx="75" cy="226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67" name="Line 139"/>
            <p:cNvSpPr>
              <a:spLocks noChangeShapeType="1"/>
            </p:cNvSpPr>
            <p:nvPr/>
          </p:nvSpPr>
          <p:spPr bwMode="auto">
            <a:xfrm flipH="1">
              <a:off x="2010" y="1494"/>
              <a:ext cx="47" cy="14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68" name="Line 140"/>
            <p:cNvSpPr>
              <a:spLocks noChangeShapeType="1"/>
            </p:cNvSpPr>
            <p:nvPr/>
          </p:nvSpPr>
          <p:spPr bwMode="auto">
            <a:xfrm flipH="1">
              <a:off x="2049" y="1494"/>
              <a:ext cx="46" cy="138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69" name="Line 141"/>
            <p:cNvSpPr>
              <a:spLocks noChangeShapeType="1"/>
            </p:cNvSpPr>
            <p:nvPr/>
          </p:nvSpPr>
          <p:spPr bwMode="auto">
            <a:xfrm flipH="1">
              <a:off x="2089" y="1494"/>
              <a:ext cx="48" cy="14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70" name="Line 142"/>
            <p:cNvSpPr>
              <a:spLocks noChangeShapeType="1"/>
            </p:cNvSpPr>
            <p:nvPr/>
          </p:nvSpPr>
          <p:spPr bwMode="auto">
            <a:xfrm flipH="1">
              <a:off x="2259" y="1494"/>
              <a:ext cx="44" cy="132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71" name="Line 143"/>
            <p:cNvSpPr>
              <a:spLocks noChangeShapeType="1"/>
            </p:cNvSpPr>
            <p:nvPr/>
          </p:nvSpPr>
          <p:spPr bwMode="auto">
            <a:xfrm flipH="1">
              <a:off x="2298" y="1494"/>
              <a:ext cx="45" cy="136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72" name="Line 144"/>
            <p:cNvSpPr>
              <a:spLocks noChangeShapeType="1"/>
            </p:cNvSpPr>
            <p:nvPr/>
          </p:nvSpPr>
          <p:spPr bwMode="auto">
            <a:xfrm flipH="1">
              <a:off x="2023" y="1494"/>
              <a:ext cx="80" cy="24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73" name="Line 145"/>
            <p:cNvSpPr>
              <a:spLocks noChangeShapeType="1"/>
            </p:cNvSpPr>
            <p:nvPr/>
          </p:nvSpPr>
          <p:spPr bwMode="auto">
            <a:xfrm flipH="1">
              <a:off x="2039" y="1494"/>
              <a:ext cx="76" cy="228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74" name="Line 146"/>
            <p:cNvSpPr>
              <a:spLocks noChangeShapeType="1"/>
            </p:cNvSpPr>
            <p:nvPr/>
          </p:nvSpPr>
          <p:spPr bwMode="auto">
            <a:xfrm flipH="1">
              <a:off x="1962" y="1494"/>
              <a:ext cx="121" cy="36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75" name="Line 147"/>
            <p:cNvSpPr>
              <a:spLocks noChangeShapeType="1"/>
            </p:cNvSpPr>
            <p:nvPr/>
          </p:nvSpPr>
          <p:spPr bwMode="auto">
            <a:xfrm flipH="1">
              <a:off x="1983" y="1494"/>
              <a:ext cx="118" cy="35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76" name="Line 148"/>
            <p:cNvSpPr>
              <a:spLocks noChangeShapeType="1"/>
            </p:cNvSpPr>
            <p:nvPr/>
          </p:nvSpPr>
          <p:spPr bwMode="auto">
            <a:xfrm flipH="1">
              <a:off x="2017" y="1494"/>
              <a:ext cx="120" cy="36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77" name="Line 149"/>
            <p:cNvSpPr>
              <a:spLocks noChangeShapeType="1"/>
            </p:cNvSpPr>
            <p:nvPr/>
          </p:nvSpPr>
          <p:spPr bwMode="auto">
            <a:xfrm flipH="1">
              <a:off x="2041" y="1494"/>
              <a:ext cx="182" cy="546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78" name="Line 150"/>
            <p:cNvSpPr>
              <a:spLocks noChangeShapeType="1"/>
            </p:cNvSpPr>
            <p:nvPr/>
          </p:nvSpPr>
          <p:spPr bwMode="auto">
            <a:xfrm flipH="1">
              <a:off x="2106" y="1494"/>
              <a:ext cx="181" cy="542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79" name="Line 151"/>
            <p:cNvSpPr>
              <a:spLocks noChangeShapeType="1"/>
            </p:cNvSpPr>
            <p:nvPr/>
          </p:nvSpPr>
          <p:spPr bwMode="auto">
            <a:xfrm flipH="1">
              <a:off x="2135" y="1494"/>
              <a:ext cx="180" cy="54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80" name="Line 152"/>
            <p:cNvSpPr>
              <a:spLocks noChangeShapeType="1"/>
            </p:cNvSpPr>
            <p:nvPr/>
          </p:nvSpPr>
          <p:spPr bwMode="auto">
            <a:xfrm flipH="1">
              <a:off x="2144" y="1494"/>
              <a:ext cx="181" cy="542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81" name="Line 153"/>
            <p:cNvSpPr>
              <a:spLocks noChangeShapeType="1"/>
            </p:cNvSpPr>
            <p:nvPr/>
          </p:nvSpPr>
          <p:spPr bwMode="auto">
            <a:xfrm flipH="1">
              <a:off x="2153" y="1494"/>
              <a:ext cx="178" cy="53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82" name="Line 154"/>
            <p:cNvSpPr>
              <a:spLocks noChangeShapeType="1"/>
            </p:cNvSpPr>
            <p:nvPr/>
          </p:nvSpPr>
          <p:spPr bwMode="auto">
            <a:xfrm flipH="1">
              <a:off x="2261" y="1494"/>
              <a:ext cx="178" cy="53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83" name="Line 155"/>
            <p:cNvSpPr>
              <a:spLocks noChangeShapeType="1"/>
            </p:cNvSpPr>
            <p:nvPr/>
          </p:nvSpPr>
          <p:spPr bwMode="auto">
            <a:xfrm flipH="1">
              <a:off x="2285" y="1494"/>
              <a:ext cx="222" cy="666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84" name="Line 156"/>
            <p:cNvSpPr>
              <a:spLocks noChangeShapeType="1"/>
            </p:cNvSpPr>
            <p:nvPr/>
          </p:nvSpPr>
          <p:spPr bwMode="auto">
            <a:xfrm flipH="1">
              <a:off x="2489" y="1494"/>
              <a:ext cx="222" cy="666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85" name="Line 157"/>
            <p:cNvSpPr>
              <a:spLocks noChangeShapeType="1"/>
            </p:cNvSpPr>
            <p:nvPr/>
          </p:nvSpPr>
          <p:spPr bwMode="auto">
            <a:xfrm flipH="1">
              <a:off x="2467" y="1494"/>
              <a:ext cx="94" cy="282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86" name="Line 158"/>
            <p:cNvSpPr>
              <a:spLocks noChangeShapeType="1"/>
            </p:cNvSpPr>
            <p:nvPr/>
          </p:nvSpPr>
          <p:spPr bwMode="auto">
            <a:xfrm flipH="1">
              <a:off x="2453" y="1496"/>
              <a:ext cx="76" cy="228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87" name="Line 159"/>
            <p:cNvSpPr>
              <a:spLocks noChangeShapeType="1"/>
            </p:cNvSpPr>
            <p:nvPr/>
          </p:nvSpPr>
          <p:spPr bwMode="auto">
            <a:xfrm flipH="1">
              <a:off x="2361" y="1496"/>
              <a:ext cx="72" cy="216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88" name="Line 160"/>
            <p:cNvSpPr>
              <a:spLocks noChangeShapeType="1"/>
            </p:cNvSpPr>
            <p:nvPr/>
          </p:nvSpPr>
          <p:spPr bwMode="auto">
            <a:xfrm flipH="1">
              <a:off x="2343" y="1496"/>
              <a:ext cx="120" cy="36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89" name="Line 161"/>
            <p:cNvSpPr>
              <a:spLocks noChangeShapeType="1"/>
            </p:cNvSpPr>
            <p:nvPr/>
          </p:nvSpPr>
          <p:spPr bwMode="auto">
            <a:xfrm flipH="1">
              <a:off x="2071" y="1496"/>
              <a:ext cx="224" cy="672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90" name="Line 162"/>
            <p:cNvSpPr>
              <a:spLocks noChangeShapeType="1"/>
            </p:cNvSpPr>
            <p:nvPr/>
          </p:nvSpPr>
          <p:spPr bwMode="auto">
            <a:xfrm flipH="1">
              <a:off x="2061" y="1496"/>
              <a:ext cx="202" cy="606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91" name="Line 163"/>
            <p:cNvSpPr>
              <a:spLocks noChangeShapeType="1"/>
            </p:cNvSpPr>
            <p:nvPr/>
          </p:nvSpPr>
          <p:spPr bwMode="auto">
            <a:xfrm flipH="1">
              <a:off x="2081" y="1496"/>
              <a:ext cx="222" cy="666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92" name="Line 164"/>
            <p:cNvSpPr>
              <a:spLocks noChangeShapeType="1"/>
            </p:cNvSpPr>
            <p:nvPr/>
          </p:nvSpPr>
          <p:spPr bwMode="auto">
            <a:xfrm flipH="1">
              <a:off x="2089" y="1496"/>
              <a:ext cx="224" cy="672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93" name="Line 165"/>
            <p:cNvSpPr>
              <a:spLocks noChangeShapeType="1"/>
            </p:cNvSpPr>
            <p:nvPr/>
          </p:nvSpPr>
          <p:spPr bwMode="auto">
            <a:xfrm flipH="1">
              <a:off x="2599" y="1496"/>
              <a:ext cx="222" cy="666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94" name="Line 166"/>
            <p:cNvSpPr>
              <a:spLocks noChangeShapeType="1"/>
            </p:cNvSpPr>
            <p:nvPr/>
          </p:nvSpPr>
          <p:spPr bwMode="auto">
            <a:xfrm flipH="1">
              <a:off x="2505" y="1496"/>
              <a:ext cx="224" cy="672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95" name="Line 167"/>
            <p:cNvSpPr>
              <a:spLocks noChangeShapeType="1"/>
            </p:cNvSpPr>
            <p:nvPr/>
          </p:nvSpPr>
          <p:spPr bwMode="auto">
            <a:xfrm flipH="1">
              <a:off x="2307" y="1496"/>
              <a:ext cx="92" cy="276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96" name="Line 168"/>
            <p:cNvSpPr>
              <a:spLocks noChangeShapeType="1"/>
            </p:cNvSpPr>
            <p:nvPr/>
          </p:nvSpPr>
          <p:spPr bwMode="auto">
            <a:xfrm flipH="1">
              <a:off x="2311" y="1496"/>
              <a:ext cx="42" cy="126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97" name="Line 169"/>
            <p:cNvSpPr>
              <a:spLocks noChangeShapeType="1"/>
            </p:cNvSpPr>
            <p:nvPr/>
          </p:nvSpPr>
          <p:spPr bwMode="auto">
            <a:xfrm flipH="1">
              <a:off x="2059" y="1058"/>
              <a:ext cx="308" cy="432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98" name="Line 170"/>
            <p:cNvSpPr>
              <a:spLocks noChangeShapeType="1"/>
            </p:cNvSpPr>
            <p:nvPr/>
          </p:nvSpPr>
          <p:spPr bwMode="auto">
            <a:xfrm flipH="1">
              <a:off x="2227" y="1088"/>
              <a:ext cx="285" cy="40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899" name="Line 171"/>
            <p:cNvSpPr>
              <a:spLocks noChangeShapeType="1"/>
            </p:cNvSpPr>
            <p:nvPr/>
          </p:nvSpPr>
          <p:spPr bwMode="auto">
            <a:xfrm flipH="1">
              <a:off x="2085" y="1088"/>
              <a:ext cx="285" cy="40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900" name="Line 172"/>
            <p:cNvSpPr>
              <a:spLocks noChangeShapeType="1"/>
            </p:cNvSpPr>
            <p:nvPr/>
          </p:nvSpPr>
          <p:spPr bwMode="auto">
            <a:xfrm flipH="1">
              <a:off x="2265" y="1088"/>
              <a:ext cx="285" cy="40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901" name="Line 173"/>
            <p:cNvSpPr>
              <a:spLocks noChangeShapeType="1"/>
            </p:cNvSpPr>
            <p:nvPr/>
          </p:nvSpPr>
          <p:spPr bwMode="auto">
            <a:xfrm flipH="1">
              <a:off x="2099" y="1088"/>
              <a:ext cx="285" cy="40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902" name="Line 174"/>
            <p:cNvSpPr>
              <a:spLocks noChangeShapeType="1"/>
            </p:cNvSpPr>
            <p:nvPr/>
          </p:nvSpPr>
          <p:spPr bwMode="auto">
            <a:xfrm flipH="1">
              <a:off x="2111" y="1072"/>
              <a:ext cx="296" cy="416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903" name="Line 175"/>
            <p:cNvSpPr>
              <a:spLocks noChangeShapeType="1"/>
            </p:cNvSpPr>
            <p:nvPr/>
          </p:nvSpPr>
          <p:spPr bwMode="auto">
            <a:xfrm flipH="1">
              <a:off x="2289" y="1088"/>
              <a:ext cx="285" cy="40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904" name="Line 176"/>
            <p:cNvSpPr>
              <a:spLocks noChangeShapeType="1"/>
            </p:cNvSpPr>
            <p:nvPr/>
          </p:nvSpPr>
          <p:spPr bwMode="auto">
            <a:xfrm flipH="1">
              <a:off x="2139" y="1088"/>
              <a:ext cx="285" cy="40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905" name="Line 177"/>
            <p:cNvSpPr>
              <a:spLocks noChangeShapeType="1"/>
            </p:cNvSpPr>
            <p:nvPr/>
          </p:nvSpPr>
          <p:spPr bwMode="auto">
            <a:xfrm flipH="1">
              <a:off x="2295" y="1088"/>
              <a:ext cx="285" cy="40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906" name="Line 178"/>
            <p:cNvSpPr>
              <a:spLocks noChangeShapeType="1"/>
            </p:cNvSpPr>
            <p:nvPr/>
          </p:nvSpPr>
          <p:spPr bwMode="auto">
            <a:xfrm flipH="1">
              <a:off x="2299" y="1195"/>
              <a:ext cx="209" cy="293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907" name="Line 179"/>
            <p:cNvSpPr>
              <a:spLocks noChangeShapeType="1"/>
            </p:cNvSpPr>
            <p:nvPr/>
          </p:nvSpPr>
          <p:spPr bwMode="auto">
            <a:xfrm flipH="1">
              <a:off x="2307" y="1062"/>
              <a:ext cx="304" cy="426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908" name="Line 180"/>
            <p:cNvSpPr>
              <a:spLocks noChangeShapeType="1"/>
            </p:cNvSpPr>
            <p:nvPr/>
          </p:nvSpPr>
          <p:spPr bwMode="auto">
            <a:xfrm flipH="1">
              <a:off x="2317" y="1175"/>
              <a:ext cx="223" cy="313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909" name="Line 181"/>
            <p:cNvSpPr>
              <a:spLocks noChangeShapeType="1"/>
            </p:cNvSpPr>
            <p:nvPr/>
          </p:nvSpPr>
          <p:spPr bwMode="auto">
            <a:xfrm flipH="1">
              <a:off x="2403" y="1158"/>
              <a:ext cx="235" cy="33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910" name="Line 182"/>
            <p:cNvSpPr>
              <a:spLocks noChangeShapeType="1"/>
            </p:cNvSpPr>
            <p:nvPr/>
          </p:nvSpPr>
          <p:spPr bwMode="auto">
            <a:xfrm flipH="1">
              <a:off x="2677" y="1066"/>
              <a:ext cx="301" cy="422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911" name="Line 183"/>
            <p:cNvSpPr>
              <a:spLocks noChangeShapeType="1"/>
            </p:cNvSpPr>
            <p:nvPr/>
          </p:nvSpPr>
          <p:spPr bwMode="auto">
            <a:xfrm flipH="1">
              <a:off x="2731" y="1088"/>
              <a:ext cx="285" cy="40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912" name="Line 184"/>
            <p:cNvSpPr>
              <a:spLocks noChangeShapeType="1"/>
            </p:cNvSpPr>
            <p:nvPr/>
          </p:nvSpPr>
          <p:spPr bwMode="auto">
            <a:xfrm flipH="1">
              <a:off x="2345" y="1071"/>
              <a:ext cx="297" cy="417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913" name="Line 185"/>
            <p:cNvSpPr>
              <a:spLocks noChangeShapeType="1"/>
            </p:cNvSpPr>
            <p:nvPr/>
          </p:nvSpPr>
          <p:spPr bwMode="auto">
            <a:xfrm flipH="1">
              <a:off x="2443" y="1088"/>
              <a:ext cx="285" cy="40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914" name="Line 186"/>
            <p:cNvSpPr>
              <a:spLocks noChangeShapeType="1"/>
            </p:cNvSpPr>
            <p:nvPr/>
          </p:nvSpPr>
          <p:spPr bwMode="auto">
            <a:xfrm flipH="1">
              <a:off x="2667" y="1057"/>
              <a:ext cx="307" cy="431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915" name="Line 187"/>
            <p:cNvSpPr>
              <a:spLocks noChangeShapeType="1"/>
            </p:cNvSpPr>
            <p:nvPr/>
          </p:nvSpPr>
          <p:spPr bwMode="auto">
            <a:xfrm flipH="1">
              <a:off x="2613" y="1122"/>
              <a:ext cx="261" cy="366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916" name="Line 188"/>
            <p:cNvSpPr>
              <a:spLocks noChangeShapeType="1"/>
            </p:cNvSpPr>
            <p:nvPr/>
          </p:nvSpPr>
          <p:spPr bwMode="auto">
            <a:xfrm flipH="1">
              <a:off x="2357" y="1110"/>
              <a:ext cx="269" cy="378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917" name="Line 189"/>
            <p:cNvSpPr>
              <a:spLocks noChangeShapeType="1"/>
            </p:cNvSpPr>
            <p:nvPr/>
          </p:nvSpPr>
          <p:spPr bwMode="auto">
            <a:xfrm flipH="1">
              <a:off x="2331" y="1088"/>
              <a:ext cx="285" cy="40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918" name="Line 190"/>
            <p:cNvSpPr>
              <a:spLocks noChangeShapeType="1"/>
            </p:cNvSpPr>
            <p:nvPr/>
          </p:nvSpPr>
          <p:spPr bwMode="auto">
            <a:xfrm flipH="1">
              <a:off x="2435" y="1042"/>
              <a:ext cx="318" cy="446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919" name="Line 191"/>
            <p:cNvSpPr>
              <a:spLocks noChangeShapeType="1"/>
            </p:cNvSpPr>
            <p:nvPr/>
          </p:nvSpPr>
          <p:spPr bwMode="auto">
            <a:xfrm flipH="1">
              <a:off x="2459" y="1127"/>
              <a:ext cx="257" cy="361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920" name="Line 192"/>
            <p:cNvSpPr>
              <a:spLocks noChangeShapeType="1"/>
            </p:cNvSpPr>
            <p:nvPr/>
          </p:nvSpPr>
          <p:spPr bwMode="auto">
            <a:xfrm flipH="1">
              <a:off x="2717" y="1088"/>
              <a:ext cx="285" cy="40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921" name="Line 193"/>
            <p:cNvSpPr>
              <a:spLocks noChangeShapeType="1"/>
            </p:cNvSpPr>
            <p:nvPr/>
          </p:nvSpPr>
          <p:spPr bwMode="auto">
            <a:xfrm flipH="1">
              <a:off x="2467" y="1189"/>
              <a:ext cx="213" cy="299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922" name="Line 194"/>
            <p:cNvSpPr>
              <a:spLocks noChangeShapeType="1"/>
            </p:cNvSpPr>
            <p:nvPr/>
          </p:nvSpPr>
          <p:spPr bwMode="auto">
            <a:xfrm flipH="1">
              <a:off x="2107" y="1057"/>
              <a:ext cx="307" cy="431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923" name="Line 195"/>
            <p:cNvSpPr>
              <a:spLocks noChangeShapeType="1"/>
            </p:cNvSpPr>
            <p:nvPr/>
          </p:nvSpPr>
          <p:spPr bwMode="auto">
            <a:xfrm flipH="1">
              <a:off x="2825" y="1122"/>
              <a:ext cx="261" cy="366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924" name="Line 196"/>
            <p:cNvSpPr>
              <a:spLocks noChangeShapeType="1"/>
            </p:cNvSpPr>
            <p:nvPr/>
          </p:nvSpPr>
          <p:spPr bwMode="auto">
            <a:xfrm flipH="1">
              <a:off x="2668" y="1500"/>
              <a:ext cx="288" cy="864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925" name="Line 197"/>
            <p:cNvSpPr>
              <a:spLocks noChangeShapeType="1"/>
            </p:cNvSpPr>
            <p:nvPr/>
          </p:nvSpPr>
          <p:spPr bwMode="auto">
            <a:xfrm flipH="1">
              <a:off x="2954" y="1102"/>
              <a:ext cx="285" cy="400"/>
            </a:xfrm>
            <a:prstGeom prst="line">
              <a:avLst/>
            </a:prstGeom>
            <a:noFill/>
            <a:ln w="9525">
              <a:solidFill>
                <a:srgbClr val="FF2226"/>
              </a:solidFill>
              <a:round/>
              <a:headEnd type="triangle" w="sm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1926" name="Rectangle 198"/>
          <p:cNvSpPr>
            <a:spLocks noChangeArrowheads="1"/>
          </p:cNvSpPr>
          <p:nvPr/>
        </p:nvSpPr>
        <p:spPr bwMode="auto">
          <a:xfrm>
            <a:off x="1376363" y="2527300"/>
            <a:ext cx="3000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000">
                <a:latin typeface="Chalkboard" charset="0"/>
              </a:rPr>
              <a:t>n</a:t>
            </a:r>
            <a:r>
              <a:rPr lang="en-US" sz="1000" baseline="-25000">
                <a:latin typeface="Chalkboard" charset="0"/>
              </a:rPr>
              <a:t>2</a:t>
            </a:r>
            <a:endParaRPr lang="en-US" sz="1000">
              <a:latin typeface="Chalkboard" charset="0"/>
            </a:endParaRPr>
          </a:p>
        </p:txBody>
      </p:sp>
      <p:sp>
        <p:nvSpPr>
          <p:cNvPr id="201927" name="Rectangle 199"/>
          <p:cNvSpPr>
            <a:spLocks noChangeArrowheads="1"/>
          </p:cNvSpPr>
          <p:nvPr/>
        </p:nvSpPr>
        <p:spPr bwMode="auto">
          <a:xfrm>
            <a:off x="1252538" y="2316163"/>
            <a:ext cx="282575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000">
                <a:latin typeface="Chalkboard" charset="0"/>
              </a:rPr>
              <a:t>n</a:t>
            </a:r>
            <a:r>
              <a:rPr lang="en-US" sz="1000" baseline="-25000">
                <a:latin typeface="Chalkboard" charset="0"/>
              </a:rPr>
              <a:t>1</a:t>
            </a:r>
            <a:endParaRPr lang="en-US" sz="1000">
              <a:latin typeface="Chalkboard" charset="0"/>
            </a:endParaRPr>
          </a:p>
        </p:txBody>
      </p:sp>
      <p:sp>
        <p:nvSpPr>
          <p:cNvPr id="201928" name="Rectangle 200"/>
          <p:cNvSpPr>
            <a:spLocks noChangeArrowheads="1"/>
          </p:cNvSpPr>
          <p:nvPr/>
        </p:nvSpPr>
        <p:spPr bwMode="auto">
          <a:xfrm>
            <a:off x="1243013" y="2662238"/>
            <a:ext cx="30003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000">
                <a:latin typeface="Chalkboard" charset="0"/>
              </a:rPr>
              <a:t>n</a:t>
            </a:r>
            <a:r>
              <a:rPr lang="en-US" sz="1000" baseline="-25000">
                <a:latin typeface="Chalkboard" charset="0"/>
              </a:rPr>
              <a:t>3</a:t>
            </a:r>
            <a:endParaRPr lang="en-US" sz="1000">
              <a:latin typeface="Chalkboard" charset="0"/>
            </a:endParaRPr>
          </a:p>
        </p:txBody>
      </p:sp>
      <p:sp>
        <p:nvSpPr>
          <p:cNvPr id="201929" name="Rectangle 201"/>
          <p:cNvSpPr>
            <a:spLocks noChangeArrowheads="1"/>
          </p:cNvSpPr>
          <p:nvPr/>
        </p:nvSpPr>
        <p:spPr bwMode="auto">
          <a:xfrm>
            <a:off x="1376363" y="2792413"/>
            <a:ext cx="30003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000">
                <a:latin typeface="Chalkboard" charset="0"/>
              </a:rPr>
              <a:t>n</a:t>
            </a:r>
            <a:r>
              <a:rPr lang="en-US" sz="1000" baseline="-25000">
                <a:latin typeface="Chalkboard" charset="0"/>
              </a:rPr>
              <a:t>4</a:t>
            </a:r>
            <a:endParaRPr lang="en-US" sz="1000">
              <a:latin typeface="Chalkboard" charset="0"/>
            </a:endParaRPr>
          </a:p>
        </p:txBody>
      </p:sp>
      <p:sp>
        <p:nvSpPr>
          <p:cNvPr id="201930" name="Rectangle 202"/>
          <p:cNvSpPr>
            <a:spLocks noChangeArrowheads="1"/>
          </p:cNvSpPr>
          <p:nvPr/>
        </p:nvSpPr>
        <p:spPr bwMode="auto">
          <a:xfrm>
            <a:off x="1376363" y="3133725"/>
            <a:ext cx="3000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000">
                <a:latin typeface="Chalkboard" charset="0"/>
              </a:rPr>
              <a:t>n</a:t>
            </a:r>
            <a:r>
              <a:rPr lang="en-US" sz="1000" baseline="-25000">
                <a:latin typeface="Chalkboard" charset="0"/>
              </a:rPr>
              <a:t>6</a:t>
            </a:r>
            <a:endParaRPr lang="en-US" sz="1000">
              <a:latin typeface="Chalkboard" charset="0"/>
            </a:endParaRPr>
          </a:p>
        </p:txBody>
      </p:sp>
      <p:sp>
        <p:nvSpPr>
          <p:cNvPr id="201931" name="Rectangle 203"/>
          <p:cNvSpPr>
            <a:spLocks noChangeArrowheads="1"/>
          </p:cNvSpPr>
          <p:nvPr/>
        </p:nvSpPr>
        <p:spPr bwMode="auto">
          <a:xfrm>
            <a:off x="1243013" y="3232150"/>
            <a:ext cx="3000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000">
                <a:latin typeface="Chalkboard" charset="0"/>
              </a:rPr>
              <a:t>n</a:t>
            </a:r>
            <a:r>
              <a:rPr lang="en-US" sz="1000" baseline="-25000">
                <a:latin typeface="Chalkboard" charset="0"/>
              </a:rPr>
              <a:t>7</a:t>
            </a:r>
            <a:endParaRPr lang="en-US" sz="1000">
              <a:latin typeface="Chalkboard" charset="0"/>
            </a:endParaRPr>
          </a:p>
        </p:txBody>
      </p:sp>
      <p:sp>
        <p:nvSpPr>
          <p:cNvPr id="201932" name="Rectangle 204"/>
          <p:cNvSpPr>
            <a:spLocks noChangeArrowheads="1"/>
          </p:cNvSpPr>
          <p:nvPr/>
        </p:nvSpPr>
        <p:spPr bwMode="auto">
          <a:xfrm>
            <a:off x="1243013" y="3001963"/>
            <a:ext cx="30003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000">
                <a:latin typeface="Chalkboard" charset="0"/>
              </a:rPr>
              <a:t>n</a:t>
            </a:r>
            <a:r>
              <a:rPr lang="en-US" sz="1000" baseline="-25000">
                <a:latin typeface="Chalkboard" charset="0"/>
              </a:rPr>
              <a:t>5</a:t>
            </a:r>
            <a:endParaRPr lang="en-US" sz="1000">
              <a:latin typeface="Chalkboard" charset="0"/>
            </a:endParaRPr>
          </a:p>
        </p:txBody>
      </p:sp>
      <p:sp>
        <p:nvSpPr>
          <p:cNvPr id="201933" name="Rectangle 205"/>
          <p:cNvSpPr>
            <a:spLocks noChangeArrowheads="1"/>
          </p:cNvSpPr>
          <p:nvPr/>
        </p:nvSpPr>
        <p:spPr bwMode="auto">
          <a:xfrm>
            <a:off x="1376363" y="3452813"/>
            <a:ext cx="30003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000">
                <a:latin typeface="Chalkboard" charset="0"/>
              </a:rPr>
              <a:t>n</a:t>
            </a:r>
            <a:r>
              <a:rPr lang="en-US" sz="1000" baseline="-25000">
                <a:latin typeface="Chalkboard" charset="0"/>
              </a:rPr>
              <a:t>8</a:t>
            </a:r>
            <a:endParaRPr lang="en-US" sz="1000">
              <a:latin typeface="Chalkboard" charset="0"/>
            </a:endParaRPr>
          </a:p>
        </p:txBody>
      </p:sp>
      <p:sp>
        <p:nvSpPr>
          <p:cNvPr id="201934" name="Rectangle 206"/>
          <p:cNvSpPr>
            <a:spLocks noChangeArrowheads="1"/>
          </p:cNvSpPr>
          <p:nvPr/>
        </p:nvSpPr>
        <p:spPr bwMode="auto">
          <a:xfrm>
            <a:off x="814388" y="29225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endParaRPr lang="en-US" sz="2400">
              <a:latin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 smtClean="0"/>
              <a:t>Filter spectrum is angle dependent</a:t>
            </a:r>
            <a:endParaRPr lang="en-US" dirty="0"/>
          </a:p>
        </p:txBody>
      </p:sp>
      <p:pic>
        <p:nvPicPr>
          <p:cNvPr id="338951" name="Picture 7"/>
          <p:cNvPicPr>
            <a:picLocks noChangeAspect="1" noChangeArrowheads="1"/>
          </p:cNvPicPr>
          <p:nvPr/>
        </p:nvPicPr>
        <p:blipFill>
          <a:blip r:embed="rId3" cstate="print"/>
          <a:srcRect l="61562" t="38281" r="19063" b="16406"/>
          <a:stretch>
            <a:fillRect/>
          </a:stretch>
        </p:blipFill>
        <p:spPr bwMode="auto">
          <a:xfrm>
            <a:off x="2057400" y="1828800"/>
            <a:ext cx="4724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924800" y="640080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Semrock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81200" y="1143000"/>
            <a:ext cx="518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Generally bad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 smtClean="0"/>
              <a:t>Filter spectrum is angle dependent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24800" y="640080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Semrock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81200" y="1143000"/>
            <a:ext cx="518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But can be good – </a:t>
            </a:r>
            <a:r>
              <a:rPr lang="en-US" dirty="0" err="1" smtClean="0"/>
              <a:t>Semrock</a:t>
            </a:r>
            <a:r>
              <a:rPr lang="en-US" dirty="0" smtClean="0"/>
              <a:t> </a:t>
            </a:r>
            <a:r>
              <a:rPr lang="en-US" dirty="0" err="1" smtClean="0"/>
              <a:t>VersaChrome</a:t>
            </a:r>
            <a:endParaRPr lang="en-US" dirty="0"/>
          </a:p>
        </p:txBody>
      </p:sp>
      <p:pic>
        <p:nvPicPr>
          <p:cNvPr id="339970" name="Picture 2"/>
          <p:cNvPicPr>
            <a:picLocks noChangeAspect="1" noChangeArrowheads="1"/>
          </p:cNvPicPr>
          <p:nvPr/>
        </p:nvPicPr>
        <p:blipFill>
          <a:blip r:embed="rId3" cstate="print"/>
          <a:srcRect l="64688" t="37500" r="12500" b="15625"/>
          <a:stretch>
            <a:fillRect/>
          </a:stretch>
        </p:blipFill>
        <p:spPr bwMode="auto">
          <a:xfrm>
            <a:off x="2133600" y="1752600"/>
            <a:ext cx="5562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Freeform 2"/>
          <p:cNvSpPr>
            <a:spLocks/>
          </p:cNvSpPr>
          <p:nvPr/>
        </p:nvSpPr>
        <p:spPr bwMode="auto">
          <a:xfrm>
            <a:off x="820738" y="2249488"/>
            <a:ext cx="5019675" cy="1524000"/>
          </a:xfrm>
          <a:custGeom>
            <a:avLst/>
            <a:gdLst/>
            <a:ahLst/>
            <a:cxnLst>
              <a:cxn ang="0">
                <a:pos x="0" y="401"/>
              </a:cxn>
              <a:cxn ang="0">
                <a:pos x="48" y="193"/>
              </a:cxn>
              <a:cxn ang="0">
                <a:pos x="96" y="374"/>
              </a:cxn>
              <a:cxn ang="0">
                <a:pos x="160" y="411"/>
              </a:cxn>
              <a:cxn ang="0">
                <a:pos x="208" y="289"/>
              </a:cxn>
              <a:cxn ang="0">
                <a:pos x="262" y="593"/>
              </a:cxn>
              <a:cxn ang="0">
                <a:pos x="344" y="325"/>
              </a:cxn>
              <a:cxn ang="0">
                <a:pos x="384" y="581"/>
              </a:cxn>
              <a:cxn ang="0">
                <a:pos x="446" y="469"/>
              </a:cxn>
              <a:cxn ang="0">
                <a:pos x="490" y="757"/>
              </a:cxn>
              <a:cxn ang="0">
                <a:pos x="543" y="933"/>
              </a:cxn>
              <a:cxn ang="0">
                <a:pos x="623" y="960"/>
              </a:cxn>
              <a:cxn ang="0">
                <a:pos x="1258" y="960"/>
              </a:cxn>
              <a:cxn ang="0">
                <a:pos x="1316" y="939"/>
              </a:cxn>
              <a:cxn ang="0">
                <a:pos x="1342" y="5"/>
              </a:cxn>
              <a:cxn ang="0">
                <a:pos x="1372" y="32"/>
              </a:cxn>
              <a:cxn ang="0">
                <a:pos x="1408" y="5"/>
              </a:cxn>
              <a:cxn ang="0">
                <a:pos x="1484" y="43"/>
              </a:cxn>
              <a:cxn ang="0">
                <a:pos x="1585" y="5"/>
              </a:cxn>
              <a:cxn ang="0">
                <a:pos x="1665" y="37"/>
              </a:cxn>
              <a:cxn ang="0">
                <a:pos x="1696" y="11"/>
              </a:cxn>
              <a:cxn ang="0">
                <a:pos x="1713" y="923"/>
              </a:cxn>
              <a:cxn ang="0">
                <a:pos x="1737" y="953"/>
              </a:cxn>
              <a:cxn ang="0">
                <a:pos x="2560" y="958"/>
              </a:cxn>
              <a:cxn ang="0">
                <a:pos x="2614" y="709"/>
              </a:cxn>
              <a:cxn ang="0">
                <a:pos x="2654" y="784"/>
              </a:cxn>
              <a:cxn ang="0">
                <a:pos x="2725" y="320"/>
              </a:cxn>
              <a:cxn ang="0">
                <a:pos x="2800" y="683"/>
              </a:cxn>
              <a:cxn ang="0">
                <a:pos x="2906" y="176"/>
              </a:cxn>
              <a:cxn ang="0">
                <a:pos x="2981" y="533"/>
              </a:cxn>
              <a:cxn ang="0">
                <a:pos x="3118" y="0"/>
              </a:cxn>
              <a:cxn ang="0">
                <a:pos x="3162" y="69"/>
              </a:cxn>
            </a:cxnLst>
            <a:rect l="0" t="0" r="r" b="b"/>
            <a:pathLst>
              <a:path w="3162" h="960">
                <a:moveTo>
                  <a:pt x="0" y="401"/>
                </a:moveTo>
                <a:lnTo>
                  <a:pt x="48" y="193"/>
                </a:lnTo>
                <a:lnTo>
                  <a:pt x="96" y="374"/>
                </a:lnTo>
                <a:lnTo>
                  <a:pt x="160" y="411"/>
                </a:lnTo>
                <a:lnTo>
                  <a:pt x="208" y="289"/>
                </a:lnTo>
                <a:lnTo>
                  <a:pt x="262" y="593"/>
                </a:lnTo>
                <a:lnTo>
                  <a:pt x="344" y="325"/>
                </a:lnTo>
                <a:lnTo>
                  <a:pt x="384" y="581"/>
                </a:lnTo>
                <a:cubicBezTo>
                  <a:pt x="446" y="462"/>
                  <a:pt x="446" y="417"/>
                  <a:pt x="446" y="469"/>
                </a:cubicBezTo>
                <a:lnTo>
                  <a:pt x="490" y="757"/>
                </a:lnTo>
                <a:lnTo>
                  <a:pt x="543" y="933"/>
                </a:lnTo>
                <a:lnTo>
                  <a:pt x="623" y="960"/>
                </a:lnTo>
                <a:lnTo>
                  <a:pt x="1258" y="960"/>
                </a:lnTo>
                <a:lnTo>
                  <a:pt x="1316" y="939"/>
                </a:lnTo>
                <a:lnTo>
                  <a:pt x="1342" y="5"/>
                </a:lnTo>
                <a:lnTo>
                  <a:pt x="1372" y="32"/>
                </a:lnTo>
                <a:lnTo>
                  <a:pt x="1408" y="5"/>
                </a:lnTo>
                <a:lnTo>
                  <a:pt x="1484" y="43"/>
                </a:lnTo>
                <a:lnTo>
                  <a:pt x="1585" y="5"/>
                </a:lnTo>
                <a:lnTo>
                  <a:pt x="1665" y="37"/>
                </a:lnTo>
                <a:lnTo>
                  <a:pt x="1696" y="11"/>
                </a:lnTo>
                <a:lnTo>
                  <a:pt x="1713" y="923"/>
                </a:lnTo>
                <a:lnTo>
                  <a:pt x="1737" y="953"/>
                </a:lnTo>
                <a:lnTo>
                  <a:pt x="2560" y="958"/>
                </a:lnTo>
                <a:lnTo>
                  <a:pt x="2614" y="709"/>
                </a:lnTo>
                <a:lnTo>
                  <a:pt x="2654" y="784"/>
                </a:lnTo>
                <a:lnTo>
                  <a:pt x="2725" y="320"/>
                </a:lnTo>
                <a:cubicBezTo>
                  <a:pt x="2801" y="704"/>
                  <a:pt x="2800" y="828"/>
                  <a:pt x="2800" y="683"/>
                </a:cubicBezTo>
                <a:lnTo>
                  <a:pt x="2906" y="176"/>
                </a:lnTo>
                <a:lnTo>
                  <a:pt x="2981" y="533"/>
                </a:lnTo>
                <a:lnTo>
                  <a:pt x="3118" y="0"/>
                </a:lnTo>
                <a:lnTo>
                  <a:pt x="3162" y="69"/>
                </a:lnTo>
              </a:path>
            </a:pathLst>
          </a:custGeom>
          <a:noFill/>
          <a:ln w="19050" cmpd="sng">
            <a:solidFill>
              <a:srgbClr val="00D40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z="3600"/>
              <a:t>Blocking</a:t>
            </a:r>
          </a:p>
        </p:txBody>
      </p:sp>
      <p:sp>
        <p:nvSpPr>
          <p:cNvPr id="202756" name="Line 4"/>
          <p:cNvSpPr>
            <a:spLocks noChangeShapeType="1"/>
          </p:cNvSpPr>
          <p:nvPr/>
        </p:nvSpPr>
        <p:spPr bwMode="auto">
          <a:xfrm>
            <a:off x="777875" y="3775075"/>
            <a:ext cx="530701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2757" name="Line 5"/>
          <p:cNvSpPr>
            <a:spLocks noChangeShapeType="1"/>
          </p:cNvSpPr>
          <p:nvPr/>
        </p:nvSpPr>
        <p:spPr bwMode="auto">
          <a:xfrm flipV="1">
            <a:off x="787400" y="1971675"/>
            <a:ext cx="1588" cy="1827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2758" name="Rectangle 6"/>
          <p:cNvSpPr>
            <a:spLocks noChangeArrowheads="1"/>
          </p:cNvSpPr>
          <p:nvPr/>
        </p:nvSpPr>
        <p:spPr bwMode="auto">
          <a:xfrm>
            <a:off x="2014538" y="793750"/>
            <a:ext cx="5180012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Chalkboard" charset="0"/>
              </a:rPr>
              <a:t>Interference filters have finite stop bands</a:t>
            </a:r>
          </a:p>
        </p:txBody>
      </p:sp>
      <p:pic>
        <p:nvPicPr>
          <p:cNvPr id="20275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4763" y="1984375"/>
            <a:ext cx="2581275" cy="2062163"/>
          </a:xfrm>
          <a:prstGeom prst="rect">
            <a:avLst/>
          </a:prstGeom>
          <a:noFill/>
        </p:spPr>
      </p:pic>
      <p:sp>
        <p:nvSpPr>
          <p:cNvPr id="202760" name="Rectangle 8"/>
          <p:cNvSpPr>
            <a:spLocks noChangeArrowheads="1"/>
          </p:cNvSpPr>
          <p:nvPr/>
        </p:nvSpPr>
        <p:spPr bwMode="auto">
          <a:xfrm>
            <a:off x="6748463" y="3968750"/>
            <a:ext cx="211455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  <a:latin typeface="Chalkboard" charset="0"/>
              </a:rPr>
              <a:t>Semrock 697/75</a:t>
            </a:r>
          </a:p>
        </p:txBody>
      </p:sp>
      <p:sp>
        <p:nvSpPr>
          <p:cNvPr id="202761" name="Rectangle 9"/>
          <p:cNvSpPr>
            <a:spLocks noChangeArrowheads="1"/>
          </p:cNvSpPr>
          <p:nvPr/>
        </p:nvSpPr>
        <p:spPr bwMode="auto">
          <a:xfrm>
            <a:off x="5856288" y="3856038"/>
            <a:ext cx="323850" cy="2127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tIns="0" bIns="0">
            <a:spAutoFit/>
          </a:bodyPr>
          <a:lstStyle/>
          <a:p>
            <a:r>
              <a:rPr lang="en-US" sz="1400">
                <a:latin typeface="Helvetica" pitchFamily="34" charset="0"/>
                <a:sym typeface="Symbol" pitchFamily="18" charset="2"/>
              </a:rPr>
              <a:t></a:t>
            </a:r>
            <a:endParaRPr lang="en-US" sz="1400">
              <a:latin typeface="Helvetica" pitchFamily="34" charset="0"/>
            </a:endParaRPr>
          </a:p>
        </p:txBody>
      </p:sp>
      <p:sp>
        <p:nvSpPr>
          <p:cNvPr id="202762" name="Rectangle 10"/>
          <p:cNvSpPr>
            <a:spLocks noChangeArrowheads="1"/>
          </p:cNvSpPr>
          <p:nvPr/>
        </p:nvSpPr>
        <p:spPr bwMode="auto">
          <a:xfrm rot="-5400000">
            <a:off x="-55562" y="2822575"/>
            <a:ext cx="126365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>
                <a:latin typeface="Helvetica" pitchFamily="34" charset="0"/>
              </a:rPr>
              <a:t>Transmission</a:t>
            </a:r>
          </a:p>
        </p:txBody>
      </p:sp>
      <p:sp>
        <p:nvSpPr>
          <p:cNvPr id="202763" name="Rectangle 11"/>
          <p:cNvSpPr>
            <a:spLocks noChangeArrowheads="1"/>
          </p:cNvSpPr>
          <p:nvPr/>
        </p:nvSpPr>
        <p:spPr bwMode="auto">
          <a:xfrm>
            <a:off x="558800" y="4564063"/>
            <a:ext cx="7088188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Chalkboard" charset="0"/>
              </a:rPr>
              <a:t>To block unwanted transmission from UV to IR, filter makers add</a:t>
            </a:r>
          </a:p>
          <a:p>
            <a:r>
              <a:rPr lang="en-US" i="1">
                <a:solidFill>
                  <a:schemeClr val="tx2"/>
                </a:solidFill>
                <a:latin typeface="Chalkboard" charset="0"/>
              </a:rPr>
              <a:t>absorption glass</a:t>
            </a:r>
            <a:r>
              <a:rPr lang="en-US">
                <a:solidFill>
                  <a:schemeClr val="tx2"/>
                </a:solidFill>
                <a:latin typeface="Chalkboard" charset="0"/>
              </a:rPr>
              <a:t> to the filter.</a:t>
            </a:r>
          </a:p>
        </p:txBody>
      </p:sp>
      <p:sp>
        <p:nvSpPr>
          <p:cNvPr id="202764" name="Rectangle 12"/>
          <p:cNvSpPr>
            <a:spLocks noChangeArrowheads="1"/>
          </p:cNvSpPr>
          <p:nvPr/>
        </p:nvSpPr>
        <p:spPr bwMode="auto">
          <a:xfrm>
            <a:off x="939800" y="1616075"/>
            <a:ext cx="472916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  <a:latin typeface="Chalkboard" charset="0"/>
              </a:rPr>
              <a:t>Unblocked bandpass interference filter</a:t>
            </a:r>
          </a:p>
        </p:txBody>
      </p:sp>
      <p:sp>
        <p:nvSpPr>
          <p:cNvPr id="202765" name="Rectangle 13"/>
          <p:cNvSpPr>
            <a:spLocks noChangeArrowheads="1"/>
          </p:cNvSpPr>
          <p:nvPr/>
        </p:nvSpPr>
        <p:spPr bwMode="auto">
          <a:xfrm>
            <a:off x="2890838" y="3811588"/>
            <a:ext cx="695325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>
            <a:spAutoFit/>
          </a:bodyPr>
          <a:lstStyle/>
          <a:p>
            <a:pPr algn="ctr"/>
            <a:r>
              <a:rPr lang="en-US" sz="1400">
                <a:solidFill>
                  <a:srgbClr val="FF0000"/>
                </a:solidFill>
                <a:latin typeface="Helvetica" pitchFamily="34" charset="0"/>
              </a:rPr>
              <a:t>Pass</a:t>
            </a:r>
          </a:p>
          <a:p>
            <a:pPr algn="ctr"/>
            <a:r>
              <a:rPr lang="en-US" sz="1400">
                <a:solidFill>
                  <a:srgbClr val="FF0000"/>
                </a:solidFill>
                <a:latin typeface="Helvetica" pitchFamily="34" charset="0"/>
              </a:rPr>
              <a:t>band</a:t>
            </a:r>
          </a:p>
        </p:txBody>
      </p:sp>
      <p:sp>
        <p:nvSpPr>
          <p:cNvPr id="202766" name="Rectangle 14"/>
          <p:cNvSpPr>
            <a:spLocks noChangeArrowheads="1"/>
          </p:cNvSpPr>
          <p:nvPr/>
        </p:nvSpPr>
        <p:spPr bwMode="auto">
          <a:xfrm>
            <a:off x="1925638" y="3794125"/>
            <a:ext cx="695325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>
            <a:spAutoFit/>
          </a:bodyPr>
          <a:lstStyle/>
          <a:p>
            <a:pPr algn="ctr"/>
            <a:r>
              <a:rPr lang="en-US" sz="1400">
                <a:solidFill>
                  <a:srgbClr val="FF0000"/>
                </a:solidFill>
                <a:latin typeface="Helvetica" pitchFamily="34" charset="0"/>
              </a:rPr>
              <a:t>Stop</a:t>
            </a:r>
          </a:p>
          <a:p>
            <a:pPr algn="ctr"/>
            <a:r>
              <a:rPr lang="en-US" sz="1400">
                <a:solidFill>
                  <a:srgbClr val="FF0000"/>
                </a:solidFill>
                <a:latin typeface="Helvetica" pitchFamily="34" charset="0"/>
              </a:rPr>
              <a:t>band</a:t>
            </a:r>
          </a:p>
        </p:txBody>
      </p:sp>
      <p:sp>
        <p:nvSpPr>
          <p:cNvPr id="202767" name="Rectangle 15"/>
          <p:cNvSpPr>
            <a:spLocks noChangeArrowheads="1"/>
          </p:cNvSpPr>
          <p:nvPr/>
        </p:nvSpPr>
        <p:spPr bwMode="auto">
          <a:xfrm>
            <a:off x="3836988" y="3813175"/>
            <a:ext cx="695325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>
            <a:spAutoFit/>
          </a:bodyPr>
          <a:lstStyle/>
          <a:p>
            <a:pPr algn="ctr"/>
            <a:r>
              <a:rPr lang="en-US" sz="1400">
                <a:solidFill>
                  <a:srgbClr val="FF0000"/>
                </a:solidFill>
                <a:latin typeface="Helvetica" pitchFamily="34" charset="0"/>
              </a:rPr>
              <a:t>Stop</a:t>
            </a:r>
          </a:p>
          <a:p>
            <a:pPr algn="ctr"/>
            <a:r>
              <a:rPr lang="en-US" sz="1400">
                <a:solidFill>
                  <a:srgbClr val="FF0000"/>
                </a:solidFill>
                <a:latin typeface="Helvetica" pitchFamily="34" charset="0"/>
              </a:rPr>
              <a:t>band</a:t>
            </a:r>
          </a:p>
        </p:txBody>
      </p:sp>
      <p:sp>
        <p:nvSpPr>
          <p:cNvPr id="202768" name="Rectangle 16"/>
          <p:cNvSpPr>
            <a:spLocks noChangeArrowheads="1"/>
          </p:cNvSpPr>
          <p:nvPr/>
        </p:nvSpPr>
        <p:spPr bwMode="auto">
          <a:xfrm>
            <a:off x="558800" y="5349875"/>
            <a:ext cx="4875213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Chalkboard" charset="0"/>
              </a:rPr>
              <a:t>Often excitation filters are blocked,</a:t>
            </a:r>
          </a:p>
          <a:p>
            <a:r>
              <a:rPr lang="en-US">
                <a:solidFill>
                  <a:schemeClr val="tx2"/>
                </a:solidFill>
                <a:latin typeface="Chalkboard" charset="0"/>
              </a:rPr>
              <a:t>but emission filters </a:t>
            </a:r>
            <a:r>
              <a:rPr lang="en-US" i="1">
                <a:solidFill>
                  <a:schemeClr val="tx2"/>
                </a:solidFill>
                <a:latin typeface="Chalkboard" charset="0"/>
              </a:rPr>
              <a:t>unblocked</a:t>
            </a:r>
            <a:r>
              <a:rPr lang="en-US">
                <a:solidFill>
                  <a:schemeClr val="tx2"/>
                </a:solidFill>
                <a:latin typeface="Chalkboard" charset="0"/>
              </a:rPr>
              <a:t>.</a:t>
            </a:r>
          </a:p>
          <a:p>
            <a:pPr>
              <a:buFont typeface="Symbol" pitchFamily="18" charset="2"/>
              <a:buChar char="®"/>
            </a:pPr>
            <a:r>
              <a:rPr lang="en-US">
                <a:solidFill>
                  <a:schemeClr val="accent2"/>
                </a:solidFill>
                <a:latin typeface="Chalkboard" charset="0"/>
              </a:rPr>
              <a:t> Red autofluorescence or room light</a:t>
            </a:r>
          </a:p>
          <a:p>
            <a:pPr>
              <a:buFont typeface="Symbol" pitchFamily="18" charset="2"/>
              <a:buNone/>
            </a:pPr>
            <a:r>
              <a:rPr lang="en-US">
                <a:solidFill>
                  <a:schemeClr val="accent2"/>
                </a:solidFill>
                <a:latin typeface="Chalkboard" charset="0"/>
              </a:rPr>
              <a:t>   may get through your blue emission filter</a:t>
            </a:r>
            <a:endParaRPr lang="en-US">
              <a:solidFill>
                <a:schemeClr val="tx2"/>
              </a:solidFill>
              <a:latin typeface="Chalkboard" charset="0"/>
            </a:endParaRPr>
          </a:p>
        </p:txBody>
      </p:sp>
      <p:grpSp>
        <p:nvGrpSpPr>
          <p:cNvPr id="202769" name="Group 17"/>
          <p:cNvGrpSpPr>
            <a:grpSpLocks/>
          </p:cNvGrpSpPr>
          <p:nvPr/>
        </p:nvGrpSpPr>
        <p:grpSpPr bwMode="auto">
          <a:xfrm>
            <a:off x="795338" y="2390775"/>
            <a:ext cx="5232400" cy="1385888"/>
            <a:chOff x="501" y="1446"/>
            <a:chExt cx="3296" cy="933"/>
          </a:xfrm>
        </p:grpSpPr>
        <p:sp>
          <p:nvSpPr>
            <p:cNvPr id="202770" name="Freeform 18"/>
            <p:cNvSpPr>
              <a:spLocks/>
            </p:cNvSpPr>
            <p:nvPr/>
          </p:nvSpPr>
          <p:spPr bwMode="auto">
            <a:xfrm>
              <a:off x="501" y="1446"/>
              <a:ext cx="3296" cy="933"/>
            </a:xfrm>
            <a:custGeom>
              <a:avLst/>
              <a:gdLst/>
              <a:ahLst/>
              <a:cxnLst>
                <a:cxn ang="0">
                  <a:pos x="0" y="927"/>
                </a:cxn>
                <a:cxn ang="0">
                  <a:pos x="770" y="928"/>
                </a:cxn>
                <a:cxn ang="0">
                  <a:pos x="807" y="909"/>
                </a:cxn>
                <a:cxn ang="0">
                  <a:pos x="836" y="37"/>
                </a:cxn>
                <a:cxn ang="0">
                  <a:pos x="858" y="5"/>
                </a:cxn>
                <a:cxn ang="0">
                  <a:pos x="889" y="40"/>
                </a:cxn>
                <a:cxn ang="0">
                  <a:pos x="944" y="3"/>
                </a:cxn>
                <a:cxn ang="0">
                  <a:pos x="980" y="19"/>
                </a:cxn>
                <a:cxn ang="0">
                  <a:pos x="1046" y="0"/>
                </a:cxn>
                <a:cxn ang="0">
                  <a:pos x="1095" y="32"/>
                </a:cxn>
                <a:cxn ang="0">
                  <a:pos x="1128" y="11"/>
                </a:cxn>
                <a:cxn ang="0">
                  <a:pos x="1146" y="34"/>
                </a:cxn>
                <a:cxn ang="0">
                  <a:pos x="1154" y="915"/>
                </a:cxn>
                <a:cxn ang="0">
                  <a:pos x="1198" y="931"/>
                </a:cxn>
                <a:cxn ang="0">
                  <a:pos x="3296" y="933"/>
                </a:cxn>
              </a:cxnLst>
              <a:rect l="0" t="0" r="r" b="b"/>
              <a:pathLst>
                <a:path w="3296" h="933">
                  <a:moveTo>
                    <a:pt x="0" y="927"/>
                  </a:moveTo>
                  <a:lnTo>
                    <a:pt x="770" y="928"/>
                  </a:lnTo>
                  <a:lnTo>
                    <a:pt x="807" y="909"/>
                  </a:lnTo>
                  <a:lnTo>
                    <a:pt x="836" y="37"/>
                  </a:lnTo>
                  <a:lnTo>
                    <a:pt x="858" y="5"/>
                  </a:lnTo>
                  <a:lnTo>
                    <a:pt x="889" y="40"/>
                  </a:lnTo>
                  <a:lnTo>
                    <a:pt x="944" y="3"/>
                  </a:lnTo>
                  <a:lnTo>
                    <a:pt x="980" y="19"/>
                  </a:lnTo>
                  <a:lnTo>
                    <a:pt x="1046" y="0"/>
                  </a:lnTo>
                  <a:lnTo>
                    <a:pt x="1095" y="32"/>
                  </a:lnTo>
                  <a:lnTo>
                    <a:pt x="1128" y="11"/>
                  </a:lnTo>
                  <a:lnTo>
                    <a:pt x="1146" y="34"/>
                  </a:lnTo>
                  <a:lnTo>
                    <a:pt x="1154" y="915"/>
                  </a:lnTo>
                  <a:lnTo>
                    <a:pt x="1198" y="931"/>
                  </a:lnTo>
                  <a:lnTo>
                    <a:pt x="3296" y="933"/>
                  </a:lnTo>
                </a:path>
              </a:pathLst>
            </a:custGeom>
            <a:noFill/>
            <a:ln w="12700" cmpd="sng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771" name="Rectangle 19"/>
            <p:cNvSpPr>
              <a:spLocks noChangeArrowheads="1"/>
            </p:cNvSpPr>
            <p:nvPr/>
          </p:nvSpPr>
          <p:spPr bwMode="auto">
            <a:xfrm>
              <a:off x="1273" y="1768"/>
              <a:ext cx="438" cy="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tIns="0" bIns="0">
              <a:spAutoFit/>
            </a:bodyPr>
            <a:lstStyle/>
            <a:p>
              <a:pPr algn="ctr"/>
              <a:r>
                <a:rPr lang="en-US" sz="1400">
                  <a:solidFill>
                    <a:srgbClr val="0000FF"/>
                  </a:solidFill>
                  <a:latin typeface="Helvetica" pitchFamily="34" charset="0"/>
                </a:rPr>
                <a:t>Exc.</a:t>
              </a:r>
            </a:p>
            <a:p>
              <a:pPr algn="ctr"/>
              <a:r>
                <a:rPr lang="en-US" sz="1400">
                  <a:solidFill>
                    <a:srgbClr val="0000FF"/>
                  </a:solidFill>
                  <a:latin typeface="Helvetica" pitchFamily="34" charset="0"/>
                </a:rPr>
                <a:t>pass</a:t>
              </a:r>
            </a:p>
            <a:p>
              <a:pPr algn="ctr"/>
              <a:r>
                <a:rPr lang="en-US" sz="1400">
                  <a:solidFill>
                    <a:srgbClr val="0000FF"/>
                  </a:solidFill>
                  <a:latin typeface="Helvetica" pitchFamily="34" charset="0"/>
                </a:rPr>
                <a:t>band</a:t>
              </a:r>
            </a:p>
          </p:txBody>
        </p:sp>
      </p:grpSp>
      <p:grpSp>
        <p:nvGrpSpPr>
          <p:cNvPr id="202772" name="Group 20"/>
          <p:cNvGrpSpPr>
            <a:grpSpLocks/>
          </p:cNvGrpSpPr>
          <p:nvPr/>
        </p:nvGrpSpPr>
        <p:grpSpPr bwMode="auto">
          <a:xfrm>
            <a:off x="8201025" y="4606925"/>
            <a:ext cx="354013" cy="762000"/>
            <a:chOff x="5038" y="2907"/>
            <a:chExt cx="165" cy="480"/>
          </a:xfrm>
        </p:grpSpPr>
        <p:sp>
          <p:nvSpPr>
            <p:cNvPr id="202773" name="Rectangle 21"/>
            <p:cNvSpPr>
              <a:spLocks noChangeArrowheads="1"/>
            </p:cNvSpPr>
            <p:nvPr/>
          </p:nvSpPr>
          <p:spPr bwMode="auto">
            <a:xfrm>
              <a:off x="5066" y="2944"/>
              <a:ext cx="32" cy="405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774" name="Rectangle 22"/>
            <p:cNvSpPr>
              <a:spLocks noChangeArrowheads="1"/>
            </p:cNvSpPr>
            <p:nvPr/>
          </p:nvSpPr>
          <p:spPr bwMode="auto">
            <a:xfrm>
              <a:off x="5104" y="2944"/>
              <a:ext cx="32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775" name="Rectangle 23"/>
            <p:cNvSpPr>
              <a:spLocks noChangeArrowheads="1"/>
            </p:cNvSpPr>
            <p:nvPr/>
          </p:nvSpPr>
          <p:spPr bwMode="auto">
            <a:xfrm>
              <a:off x="5137" y="2944"/>
              <a:ext cx="32" cy="40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776" name="Rectangle 24"/>
            <p:cNvSpPr>
              <a:spLocks noChangeArrowheads="1"/>
            </p:cNvSpPr>
            <p:nvPr/>
          </p:nvSpPr>
          <p:spPr bwMode="auto">
            <a:xfrm>
              <a:off x="5038" y="2907"/>
              <a:ext cx="165" cy="3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777" name="Rectangle 25"/>
            <p:cNvSpPr>
              <a:spLocks noChangeArrowheads="1"/>
            </p:cNvSpPr>
            <p:nvPr/>
          </p:nvSpPr>
          <p:spPr bwMode="auto">
            <a:xfrm>
              <a:off x="5038" y="3350"/>
              <a:ext cx="165" cy="3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2778" name="Rectangle 26"/>
          <p:cNvSpPr>
            <a:spLocks noChangeArrowheads="1"/>
          </p:cNvSpPr>
          <p:nvPr/>
        </p:nvSpPr>
        <p:spPr bwMode="auto">
          <a:xfrm>
            <a:off x="6078538" y="5492750"/>
            <a:ext cx="2163762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800080"/>
                </a:solidFill>
                <a:latin typeface="Chalkboard" charset="0"/>
              </a:rPr>
              <a:t>UV absorber</a:t>
            </a:r>
          </a:p>
          <a:p>
            <a:r>
              <a:rPr lang="en-US">
                <a:solidFill>
                  <a:srgbClr val="800080"/>
                </a:solidFill>
                <a:latin typeface="Chalkboard" charset="0"/>
              </a:rPr>
              <a:t>Interference filter</a:t>
            </a:r>
          </a:p>
          <a:p>
            <a:r>
              <a:rPr lang="en-US">
                <a:solidFill>
                  <a:srgbClr val="800080"/>
                </a:solidFill>
                <a:latin typeface="Chalkboard" charset="0"/>
              </a:rPr>
              <a:t>IR absorber</a:t>
            </a:r>
          </a:p>
        </p:txBody>
      </p:sp>
      <p:sp>
        <p:nvSpPr>
          <p:cNvPr id="202779" name="Freeform 27"/>
          <p:cNvSpPr>
            <a:spLocks/>
          </p:cNvSpPr>
          <p:nvPr/>
        </p:nvSpPr>
        <p:spPr bwMode="auto">
          <a:xfrm>
            <a:off x="7561263" y="5400675"/>
            <a:ext cx="711200" cy="298450"/>
          </a:xfrm>
          <a:custGeom>
            <a:avLst/>
            <a:gdLst/>
            <a:ahLst/>
            <a:cxnLst>
              <a:cxn ang="0">
                <a:pos x="0" y="188"/>
              </a:cxn>
              <a:cxn ang="0">
                <a:pos x="448" y="0"/>
              </a:cxn>
            </a:cxnLst>
            <a:rect l="0" t="0" r="r" b="b"/>
            <a:pathLst>
              <a:path w="448" h="188">
                <a:moveTo>
                  <a:pt x="0" y="188"/>
                </a:moveTo>
                <a:cubicBezTo>
                  <a:pt x="154" y="188"/>
                  <a:pt x="394" y="172"/>
                  <a:pt x="448" y="0"/>
                </a:cubicBezTo>
              </a:path>
            </a:pathLst>
          </a:custGeom>
          <a:noFill/>
          <a:ln w="9525">
            <a:solidFill>
              <a:srgbClr val="80008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2780" name="Freeform 28"/>
          <p:cNvSpPr>
            <a:spLocks/>
          </p:cNvSpPr>
          <p:nvPr/>
        </p:nvSpPr>
        <p:spPr bwMode="auto">
          <a:xfrm>
            <a:off x="8170863" y="5419725"/>
            <a:ext cx="203200" cy="482600"/>
          </a:xfrm>
          <a:custGeom>
            <a:avLst/>
            <a:gdLst/>
            <a:ahLst/>
            <a:cxnLst>
              <a:cxn ang="0">
                <a:pos x="0" y="304"/>
              </a:cxn>
              <a:cxn ang="0">
                <a:pos x="128" y="0"/>
              </a:cxn>
            </a:cxnLst>
            <a:rect l="0" t="0" r="r" b="b"/>
            <a:pathLst>
              <a:path w="128" h="304">
                <a:moveTo>
                  <a:pt x="0" y="304"/>
                </a:moveTo>
                <a:cubicBezTo>
                  <a:pt x="53" y="283"/>
                  <a:pt x="112" y="192"/>
                  <a:pt x="128" y="0"/>
                </a:cubicBezTo>
              </a:path>
            </a:pathLst>
          </a:custGeom>
          <a:noFill/>
          <a:ln w="9525">
            <a:solidFill>
              <a:srgbClr val="80008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2781" name="Freeform 29"/>
          <p:cNvSpPr>
            <a:spLocks/>
          </p:cNvSpPr>
          <p:nvPr/>
        </p:nvSpPr>
        <p:spPr bwMode="auto">
          <a:xfrm>
            <a:off x="7485063" y="5435600"/>
            <a:ext cx="1092200" cy="855663"/>
          </a:xfrm>
          <a:custGeom>
            <a:avLst/>
            <a:gdLst/>
            <a:ahLst/>
            <a:cxnLst>
              <a:cxn ang="0">
                <a:pos x="0" y="534"/>
              </a:cxn>
              <a:cxn ang="0">
                <a:pos x="618" y="0"/>
              </a:cxn>
            </a:cxnLst>
            <a:rect l="0" t="0" r="r" b="b"/>
            <a:pathLst>
              <a:path w="688" h="539">
                <a:moveTo>
                  <a:pt x="0" y="534"/>
                </a:moveTo>
                <a:cubicBezTo>
                  <a:pt x="688" y="539"/>
                  <a:pt x="602" y="192"/>
                  <a:pt x="618" y="0"/>
                </a:cubicBezTo>
              </a:path>
            </a:pathLst>
          </a:custGeom>
          <a:noFill/>
          <a:ln w="9525">
            <a:solidFill>
              <a:srgbClr val="80008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2782" name="Line 30"/>
          <p:cNvSpPr>
            <a:spLocks noChangeShapeType="1"/>
          </p:cNvSpPr>
          <p:nvPr/>
        </p:nvSpPr>
        <p:spPr bwMode="auto">
          <a:xfrm>
            <a:off x="804863" y="2208213"/>
            <a:ext cx="5130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02783" name="Group 31"/>
          <p:cNvGrpSpPr>
            <a:grpSpLocks/>
          </p:cNvGrpSpPr>
          <p:nvPr/>
        </p:nvGrpSpPr>
        <p:grpSpPr bwMode="auto">
          <a:xfrm>
            <a:off x="749300" y="2251075"/>
            <a:ext cx="5100638" cy="1538288"/>
            <a:chOff x="472" y="1418"/>
            <a:chExt cx="3213" cy="969"/>
          </a:xfrm>
        </p:grpSpPr>
        <p:sp>
          <p:nvSpPr>
            <p:cNvPr id="202784" name="Freeform 32"/>
            <p:cNvSpPr>
              <a:spLocks/>
            </p:cNvSpPr>
            <p:nvPr/>
          </p:nvSpPr>
          <p:spPr bwMode="auto">
            <a:xfrm>
              <a:off x="517" y="1418"/>
              <a:ext cx="3162" cy="960"/>
            </a:xfrm>
            <a:custGeom>
              <a:avLst/>
              <a:gdLst/>
              <a:ahLst/>
              <a:cxnLst>
                <a:cxn ang="0">
                  <a:pos x="0" y="401"/>
                </a:cxn>
                <a:cxn ang="0">
                  <a:pos x="48" y="193"/>
                </a:cxn>
                <a:cxn ang="0">
                  <a:pos x="96" y="374"/>
                </a:cxn>
                <a:cxn ang="0">
                  <a:pos x="160" y="411"/>
                </a:cxn>
                <a:cxn ang="0">
                  <a:pos x="208" y="289"/>
                </a:cxn>
                <a:cxn ang="0">
                  <a:pos x="262" y="593"/>
                </a:cxn>
                <a:cxn ang="0">
                  <a:pos x="344" y="325"/>
                </a:cxn>
                <a:cxn ang="0">
                  <a:pos x="384" y="581"/>
                </a:cxn>
                <a:cxn ang="0">
                  <a:pos x="446" y="469"/>
                </a:cxn>
                <a:cxn ang="0">
                  <a:pos x="490" y="757"/>
                </a:cxn>
                <a:cxn ang="0">
                  <a:pos x="543" y="933"/>
                </a:cxn>
                <a:cxn ang="0">
                  <a:pos x="623" y="960"/>
                </a:cxn>
                <a:cxn ang="0">
                  <a:pos x="1258" y="960"/>
                </a:cxn>
                <a:cxn ang="0">
                  <a:pos x="1316" y="939"/>
                </a:cxn>
                <a:cxn ang="0">
                  <a:pos x="1342" y="5"/>
                </a:cxn>
                <a:cxn ang="0">
                  <a:pos x="1372" y="32"/>
                </a:cxn>
                <a:cxn ang="0">
                  <a:pos x="1408" y="5"/>
                </a:cxn>
                <a:cxn ang="0">
                  <a:pos x="1484" y="43"/>
                </a:cxn>
                <a:cxn ang="0">
                  <a:pos x="1585" y="5"/>
                </a:cxn>
                <a:cxn ang="0">
                  <a:pos x="1665" y="37"/>
                </a:cxn>
                <a:cxn ang="0">
                  <a:pos x="1696" y="11"/>
                </a:cxn>
                <a:cxn ang="0">
                  <a:pos x="1713" y="923"/>
                </a:cxn>
                <a:cxn ang="0">
                  <a:pos x="1737" y="953"/>
                </a:cxn>
                <a:cxn ang="0">
                  <a:pos x="2560" y="958"/>
                </a:cxn>
                <a:cxn ang="0">
                  <a:pos x="2614" y="709"/>
                </a:cxn>
                <a:cxn ang="0">
                  <a:pos x="2654" y="784"/>
                </a:cxn>
                <a:cxn ang="0">
                  <a:pos x="2725" y="320"/>
                </a:cxn>
                <a:cxn ang="0">
                  <a:pos x="2800" y="683"/>
                </a:cxn>
                <a:cxn ang="0">
                  <a:pos x="2906" y="176"/>
                </a:cxn>
                <a:cxn ang="0">
                  <a:pos x="2981" y="533"/>
                </a:cxn>
                <a:cxn ang="0">
                  <a:pos x="3118" y="0"/>
                </a:cxn>
                <a:cxn ang="0">
                  <a:pos x="3162" y="69"/>
                </a:cxn>
              </a:cxnLst>
              <a:rect l="0" t="0" r="r" b="b"/>
              <a:pathLst>
                <a:path w="3162" h="960">
                  <a:moveTo>
                    <a:pt x="0" y="401"/>
                  </a:moveTo>
                  <a:lnTo>
                    <a:pt x="48" y="193"/>
                  </a:lnTo>
                  <a:lnTo>
                    <a:pt x="96" y="374"/>
                  </a:lnTo>
                  <a:lnTo>
                    <a:pt x="160" y="411"/>
                  </a:lnTo>
                  <a:lnTo>
                    <a:pt x="208" y="289"/>
                  </a:lnTo>
                  <a:lnTo>
                    <a:pt x="262" y="593"/>
                  </a:lnTo>
                  <a:lnTo>
                    <a:pt x="344" y="325"/>
                  </a:lnTo>
                  <a:lnTo>
                    <a:pt x="384" y="581"/>
                  </a:lnTo>
                  <a:cubicBezTo>
                    <a:pt x="446" y="462"/>
                    <a:pt x="446" y="417"/>
                    <a:pt x="446" y="469"/>
                  </a:cubicBezTo>
                  <a:lnTo>
                    <a:pt x="490" y="757"/>
                  </a:lnTo>
                  <a:lnTo>
                    <a:pt x="543" y="933"/>
                  </a:lnTo>
                  <a:lnTo>
                    <a:pt x="623" y="960"/>
                  </a:lnTo>
                  <a:lnTo>
                    <a:pt x="1258" y="960"/>
                  </a:lnTo>
                  <a:lnTo>
                    <a:pt x="1316" y="939"/>
                  </a:lnTo>
                  <a:lnTo>
                    <a:pt x="1342" y="5"/>
                  </a:lnTo>
                  <a:lnTo>
                    <a:pt x="1372" y="32"/>
                  </a:lnTo>
                  <a:lnTo>
                    <a:pt x="1408" y="5"/>
                  </a:lnTo>
                  <a:lnTo>
                    <a:pt x="1484" y="43"/>
                  </a:lnTo>
                  <a:lnTo>
                    <a:pt x="1585" y="5"/>
                  </a:lnTo>
                  <a:lnTo>
                    <a:pt x="1665" y="37"/>
                  </a:lnTo>
                  <a:lnTo>
                    <a:pt x="1696" y="11"/>
                  </a:lnTo>
                  <a:lnTo>
                    <a:pt x="1713" y="923"/>
                  </a:lnTo>
                  <a:lnTo>
                    <a:pt x="1737" y="953"/>
                  </a:lnTo>
                  <a:lnTo>
                    <a:pt x="2560" y="958"/>
                  </a:lnTo>
                  <a:lnTo>
                    <a:pt x="2614" y="709"/>
                  </a:lnTo>
                  <a:lnTo>
                    <a:pt x="2654" y="784"/>
                  </a:lnTo>
                  <a:lnTo>
                    <a:pt x="2725" y="320"/>
                  </a:lnTo>
                  <a:cubicBezTo>
                    <a:pt x="2801" y="704"/>
                    <a:pt x="2800" y="828"/>
                    <a:pt x="2800" y="683"/>
                  </a:cubicBezTo>
                  <a:lnTo>
                    <a:pt x="2906" y="176"/>
                  </a:lnTo>
                  <a:lnTo>
                    <a:pt x="2981" y="533"/>
                  </a:lnTo>
                  <a:lnTo>
                    <a:pt x="3118" y="0"/>
                  </a:lnTo>
                  <a:lnTo>
                    <a:pt x="3162" y="69"/>
                  </a:lnTo>
                </a:path>
              </a:pathLst>
            </a:custGeom>
            <a:noFill/>
            <a:ln w="19050" cmpd="sng">
              <a:solidFill>
                <a:srgbClr val="C9FF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785" name="Freeform 33"/>
            <p:cNvSpPr>
              <a:spLocks/>
            </p:cNvSpPr>
            <p:nvPr/>
          </p:nvSpPr>
          <p:spPr bwMode="auto">
            <a:xfrm>
              <a:off x="789" y="1437"/>
              <a:ext cx="2896" cy="950"/>
            </a:xfrm>
            <a:custGeom>
              <a:avLst/>
              <a:gdLst/>
              <a:ahLst/>
              <a:cxnLst>
                <a:cxn ang="0">
                  <a:pos x="0" y="931"/>
                </a:cxn>
                <a:cxn ang="0">
                  <a:pos x="379" y="931"/>
                </a:cxn>
                <a:cxn ang="0">
                  <a:pos x="619" y="814"/>
                </a:cxn>
                <a:cxn ang="0">
                  <a:pos x="934" y="286"/>
                </a:cxn>
                <a:cxn ang="0">
                  <a:pos x="1259" y="56"/>
                </a:cxn>
                <a:cxn ang="0">
                  <a:pos x="1851" y="3"/>
                </a:cxn>
                <a:cxn ang="0">
                  <a:pos x="2896" y="3"/>
                </a:cxn>
              </a:cxnLst>
              <a:rect l="0" t="0" r="r" b="b"/>
              <a:pathLst>
                <a:path w="2896" h="950">
                  <a:moveTo>
                    <a:pt x="0" y="931"/>
                  </a:moveTo>
                  <a:cubicBezTo>
                    <a:pt x="63" y="931"/>
                    <a:pt x="276" y="950"/>
                    <a:pt x="379" y="931"/>
                  </a:cubicBezTo>
                  <a:cubicBezTo>
                    <a:pt x="486" y="920"/>
                    <a:pt x="576" y="889"/>
                    <a:pt x="619" y="814"/>
                  </a:cubicBezTo>
                  <a:cubicBezTo>
                    <a:pt x="711" y="707"/>
                    <a:pt x="827" y="420"/>
                    <a:pt x="934" y="286"/>
                  </a:cubicBezTo>
                  <a:cubicBezTo>
                    <a:pt x="1041" y="152"/>
                    <a:pt x="1107" y="106"/>
                    <a:pt x="1259" y="56"/>
                  </a:cubicBezTo>
                  <a:cubicBezTo>
                    <a:pt x="1411" y="6"/>
                    <a:pt x="1578" y="4"/>
                    <a:pt x="1851" y="3"/>
                  </a:cubicBezTo>
                  <a:cubicBezTo>
                    <a:pt x="2124" y="2"/>
                    <a:pt x="2677" y="0"/>
                    <a:pt x="2896" y="3"/>
                  </a:cubicBezTo>
                </a:path>
              </a:pathLst>
            </a:custGeom>
            <a:noFill/>
            <a:ln w="12700" cmpd="sng">
              <a:solidFill>
                <a:srgbClr val="FFC9CA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786" name="Freeform 34"/>
            <p:cNvSpPr>
              <a:spLocks/>
            </p:cNvSpPr>
            <p:nvPr/>
          </p:nvSpPr>
          <p:spPr bwMode="auto">
            <a:xfrm>
              <a:off x="472" y="1432"/>
              <a:ext cx="2897" cy="952"/>
            </a:xfrm>
            <a:custGeom>
              <a:avLst/>
              <a:gdLst/>
              <a:ahLst/>
              <a:cxnLst>
                <a:cxn ang="0">
                  <a:pos x="2897" y="941"/>
                </a:cxn>
                <a:cxn ang="0">
                  <a:pos x="2517" y="931"/>
                </a:cxn>
                <a:cxn ang="0">
                  <a:pos x="2277" y="814"/>
                </a:cxn>
                <a:cxn ang="0">
                  <a:pos x="1962" y="286"/>
                </a:cxn>
                <a:cxn ang="0">
                  <a:pos x="1637" y="56"/>
                </a:cxn>
                <a:cxn ang="0">
                  <a:pos x="1045" y="3"/>
                </a:cxn>
                <a:cxn ang="0">
                  <a:pos x="0" y="3"/>
                </a:cxn>
              </a:cxnLst>
              <a:rect l="0" t="0" r="r" b="b"/>
              <a:pathLst>
                <a:path w="2897" h="952">
                  <a:moveTo>
                    <a:pt x="2897" y="941"/>
                  </a:moveTo>
                  <a:cubicBezTo>
                    <a:pt x="2834" y="941"/>
                    <a:pt x="2620" y="952"/>
                    <a:pt x="2517" y="931"/>
                  </a:cubicBezTo>
                  <a:cubicBezTo>
                    <a:pt x="2410" y="920"/>
                    <a:pt x="2320" y="889"/>
                    <a:pt x="2277" y="814"/>
                  </a:cubicBezTo>
                  <a:cubicBezTo>
                    <a:pt x="2185" y="707"/>
                    <a:pt x="2069" y="420"/>
                    <a:pt x="1962" y="286"/>
                  </a:cubicBezTo>
                  <a:cubicBezTo>
                    <a:pt x="1855" y="152"/>
                    <a:pt x="1789" y="106"/>
                    <a:pt x="1637" y="56"/>
                  </a:cubicBezTo>
                  <a:cubicBezTo>
                    <a:pt x="1485" y="6"/>
                    <a:pt x="1318" y="4"/>
                    <a:pt x="1045" y="3"/>
                  </a:cubicBezTo>
                  <a:cubicBezTo>
                    <a:pt x="772" y="2"/>
                    <a:pt x="219" y="0"/>
                    <a:pt x="0" y="3"/>
                  </a:cubicBezTo>
                </a:path>
              </a:pathLst>
            </a:custGeom>
            <a:noFill/>
            <a:ln w="12700" cmpd="sng">
              <a:solidFill>
                <a:srgbClr val="D0A4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787" name="Freeform 35"/>
            <p:cNvSpPr>
              <a:spLocks/>
            </p:cNvSpPr>
            <p:nvPr/>
          </p:nvSpPr>
          <p:spPr bwMode="auto">
            <a:xfrm>
              <a:off x="557" y="1506"/>
              <a:ext cx="3043" cy="873"/>
            </a:xfrm>
            <a:custGeom>
              <a:avLst/>
              <a:gdLst/>
              <a:ahLst/>
              <a:cxnLst>
                <a:cxn ang="0">
                  <a:pos x="0" y="875"/>
                </a:cxn>
                <a:cxn ang="0">
                  <a:pos x="1200" y="875"/>
                </a:cxn>
                <a:cxn ang="0">
                  <a:pos x="1272" y="859"/>
                </a:cxn>
                <a:cxn ang="0">
                  <a:pos x="1304" y="96"/>
                </a:cxn>
                <a:cxn ang="0">
                  <a:pos x="1336" y="96"/>
                </a:cxn>
                <a:cxn ang="0">
                  <a:pos x="1387" y="46"/>
                </a:cxn>
                <a:cxn ang="0">
                  <a:pos x="1446" y="38"/>
                </a:cxn>
                <a:cxn ang="0">
                  <a:pos x="1542" y="0"/>
                </a:cxn>
                <a:cxn ang="0">
                  <a:pos x="1630" y="48"/>
                </a:cxn>
                <a:cxn ang="0">
                  <a:pos x="1659" y="51"/>
                </a:cxn>
                <a:cxn ang="0">
                  <a:pos x="1670" y="835"/>
                </a:cxn>
                <a:cxn ang="0">
                  <a:pos x="1691" y="864"/>
                </a:cxn>
                <a:cxn ang="0">
                  <a:pos x="3043" y="878"/>
                </a:cxn>
              </a:cxnLst>
              <a:rect l="0" t="0" r="r" b="b"/>
              <a:pathLst>
                <a:path w="3043" h="878">
                  <a:moveTo>
                    <a:pt x="0" y="875"/>
                  </a:moveTo>
                  <a:lnTo>
                    <a:pt x="1200" y="875"/>
                  </a:lnTo>
                  <a:lnTo>
                    <a:pt x="1272" y="859"/>
                  </a:lnTo>
                  <a:lnTo>
                    <a:pt x="1304" y="96"/>
                  </a:lnTo>
                  <a:lnTo>
                    <a:pt x="1336" y="96"/>
                  </a:lnTo>
                  <a:lnTo>
                    <a:pt x="1387" y="46"/>
                  </a:lnTo>
                  <a:lnTo>
                    <a:pt x="1446" y="38"/>
                  </a:lnTo>
                  <a:lnTo>
                    <a:pt x="1542" y="0"/>
                  </a:lnTo>
                  <a:lnTo>
                    <a:pt x="1630" y="48"/>
                  </a:lnTo>
                  <a:lnTo>
                    <a:pt x="1659" y="51"/>
                  </a:lnTo>
                  <a:lnTo>
                    <a:pt x="1670" y="835"/>
                  </a:lnTo>
                  <a:lnTo>
                    <a:pt x="1691" y="864"/>
                  </a:lnTo>
                  <a:lnTo>
                    <a:pt x="3043" y="878"/>
                  </a:lnTo>
                </a:path>
              </a:pathLst>
            </a:custGeom>
            <a:noFill/>
            <a:ln w="19050" cmpd="sng">
              <a:solidFill>
                <a:srgbClr val="00D40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2788" name="Rectangle 36"/>
          <p:cNvSpPr>
            <a:spLocks noChangeArrowheads="1"/>
          </p:cNvSpPr>
          <p:nvPr/>
        </p:nvSpPr>
        <p:spPr bwMode="auto">
          <a:xfrm>
            <a:off x="157163" y="2049463"/>
            <a:ext cx="6477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>
                <a:latin typeface="Helvetica" pitchFamily="34" charset="0"/>
              </a:rPr>
              <a:t>100%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 cube nomenclature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Chroma</a:t>
            </a:r>
            <a:r>
              <a:rPr lang="en-US" dirty="0"/>
              <a:t> labels filters as center wavelength / </a:t>
            </a:r>
            <a:r>
              <a:rPr lang="en-US" dirty="0" err="1"/>
              <a:t>passband</a:t>
            </a:r>
            <a:r>
              <a:rPr lang="en-US" dirty="0"/>
              <a:t> (e.g. D350/50x)</a:t>
            </a:r>
          </a:p>
          <a:p>
            <a:r>
              <a:rPr lang="en-US" dirty="0" err="1"/>
              <a:t>Dichroics</a:t>
            </a:r>
            <a:r>
              <a:rPr lang="en-US" dirty="0"/>
              <a:t> are labeled by cut-on wavelength (e.g. 505DCLP)</a:t>
            </a:r>
          </a:p>
          <a:p>
            <a:endParaRPr lang="en-US" dirty="0"/>
          </a:p>
          <a:p>
            <a:r>
              <a:rPr lang="en-US" dirty="0"/>
              <a:t>Nikon filters use a letter to specify illumination wavelength – e.g. UV, B, G, R</a:t>
            </a:r>
          </a:p>
          <a:p>
            <a:r>
              <a:rPr lang="en-US" dirty="0"/>
              <a:t>Letters afterward specify emission profile – e.g. UV-2A </a:t>
            </a:r>
            <a:r>
              <a:rPr lang="en-US" dirty="0" err="1"/>
              <a:t>vs</a:t>
            </a:r>
            <a:r>
              <a:rPr lang="en-US" dirty="0"/>
              <a:t> UV-2E/C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/>
              <a:t>Exploding the filter cube</a:t>
            </a:r>
          </a:p>
        </p:txBody>
      </p:sp>
      <p:pic>
        <p:nvPicPr>
          <p:cNvPr id="140293" name="Picture 5" descr="HT Cropp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676400"/>
            <a:ext cx="4579938" cy="4071938"/>
          </a:xfrm>
          <a:prstGeom prst="rect">
            <a:avLst/>
          </a:prstGeom>
          <a:noFill/>
        </p:spPr>
      </p:pic>
      <p:sp>
        <p:nvSpPr>
          <p:cNvPr id="140295" name="Line 7"/>
          <p:cNvSpPr>
            <a:spLocks noChangeShapeType="1"/>
          </p:cNvSpPr>
          <p:nvPr/>
        </p:nvSpPr>
        <p:spPr bwMode="auto">
          <a:xfrm flipH="1">
            <a:off x="4953000" y="4191000"/>
            <a:ext cx="2514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0296" name="Line 8"/>
          <p:cNvSpPr>
            <a:spLocks noChangeShapeType="1"/>
          </p:cNvSpPr>
          <p:nvPr/>
        </p:nvSpPr>
        <p:spPr bwMode="auto">
          <a:xfrm>
            <a:off x="1752600" y="4191000"/>
            <a:ext cx="19050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0297" name="Text Box 9"/>
          <p:cNvSpPr txBox="1">
            <a:spLocks noChangeArrowheads="1"/>
          </p:cNvSpPr>
          <p:nvPr/>
        </p:nvSpPr>
        <p:spPr bwMode="auto">
          <a:xfrm>
            <a:off x="685800" y="3733800"/>
            <a:ext cx="1524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Emission</a:t>
            </a:r>
            <a:br>
              <a:rPr lang="en-US" sz="2400"/>
            </a:br>
            <a:r>
              <a:rPr lang="en-US" sz="2400"/>
              <a:t>Filter</a:t>
            </a:r>
          </a:p>
        </p:txBody>
      </p:sp>
      <p:sp>
        <p:nvSpPr>
          <p:cNvPr id="140298" name="Text Box 10"/>
          <p:cNvSpPr txBox="1">
            <a:spLocks noChangeArrowheads="1"/>
          </p:cNvSpPr>
          <p:nvPr/>
        </p:nvSpPr>
        <p:spPr bwMode="auto">
          <a:xfrm>
            <a:off x="7391400" y="3749675"/>
            <a:ext cx="1524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Dichroic</a:t>
            </a:r>
            <a:br>
              <a:rPr lang="en-US" sz="2400"/>
            </a:br>
            <a:r>
              <a:rPr lang="en-US" sz="2400"/>
              <a:t>Mirror</a:t>
            </a:r>
          </a:p>
        </p:txBody>
      </p:sp>
      <p:sp>
        <p:nvSpPr>
          <p:cNvPr id="140299" name="Text Box 11"/>
          <p:cNvSpPr txBox="1">
            <a:spLocks noChangeArrowheads="1"/>
          </p:cNvSpPr>
          <p:nvPr/>
        </p:nvSpPr>
        <p:spPr bwMode="auto">
          <a:xfrm>
            <a:off x="6705600" y="5715000"/>
            <a:ext cx="2438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Excitation Filter (off slide)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ChangeArrowheads="1"/>
          </p:cNvSpPr>
          <p:nvPr/>
        </p:nvSpPr>
        <p:spPr bwMode="auto">
          <a:xfrm>
            <a:off x="568325" y="249238"/>
            <a:ext cx="815975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>
                <a:solidFill>
                  <a:schemeClr val="tx2"/>
                </a:solidFill>
                <a:latin typeface="Chalkboard" charset="0"/>
              </a:rPr>
              <a:t>Filter schemes</a:t>
            </a:r>
            <a:endParaRPr lang="en-US" sz="3600" i="1">
              <a:solidFill>
                <a:schemeClr val="tx2"/>
              </a:solidFill>
              <a:latin typeface="Chalkboard" charset="0"/>
            </a:endParaRPr>
          </a:p>
        </p:txBody>
      </p:sp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228600" y="1022350"/>
            <a:ext cx="2879725" cy="96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>
                <a:solidFill>
                  <a:schemeClr val="accent2"/>
                </a:solidFill>
                <a:latin typeface="Chalkboard" charset="0"/>
              </a:rPr>
              <a:t>Single wavelength sets</a:t>
            </a:r>
            <a:endParaRPr lang="en-US" sz="2000">
              <a:solidFill>
                <a:schemeClr val="accent2"/>
              </a:solidFill>
              <a:latin typeface="Chalkboard" charset="0"/>
            </a:endParaRPr>
          </a:p>
          <a:p>
            <a:pPr marL="347663" lvl="1">
              <a:lnSpc>
                <a:spcPct val="80000"/>
              </a:lnSpc>
              <a:buFontTx/>
              <a:buChar char="•"/>
            </a:pPr>
            <a:r>
              <a:rPr lang="en-US" sz="1600">
                <a:latin typeface="Chalkboard" charset="0"/>
              </a:rPr>
              <a:t> Most efficient</a:t>
            </a:r>
          </a:p>
          <a:p>
            <a:pPr marL="347663" lvl="1">
              <a:lnSpc>
                <a:spcPct val="80000"/>
              </a:lnSpc>
              <a:buFontTx/>
              <a:buChar char="•"/>
            </a:pPr>
            <a:r>
              <a:rPr lang="en-US" sz="1600">
                <a:latin typeface="Chalkboard" charset="0"/>
              </a:rPr>
              <a:t> Best separation</a:t>
            </a:r>
          </a:p>
          <a:p>
            <a:pPr marL="347663" lvl="1">
              <a:lnSpc>
                <a:spcPct val="80000"/>
              </a:lnSpc>
              <a:buFontTx/>
              <a:buChar char="•"/>
            </a:pPr>
            <a:r>
              <a:rPr lang="en-US" sz="1600">
                <a:latin typeface="Chalkboard" charset="0"/>
              </a:rPr>
              <a:t> Very slow to change </a:t>
            </a:r>
            <a:r>
              <a:rPr lang="en-US" sz="1600">
                <a:latin typeface="Chalkboard" charset="0"/>
                <a:sym typeface="Symbol" pitchFamily="18" charset="2"/>
              </a:rPr>
              <a:t></a:t>
            </a:r>
            <a:endParaRPr lang="en-US" sz="1600">
              <a:latin typeface="Chalkboard" charset="0"/>
            </a:endParaRPr>
          </a:p>
        </p:txBody>
      </p:sp>
      <p:pic>
        <p:nvPicPr>
          <p:cNvPr id="2037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6300" y="987425"/>
            <a:ext cx="4446588" cy="141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378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35488" y="2682875"/>
            <a:ext cx="4494212" cy="142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3782" name="Rectangle 6"/>
          <p:cNvSpPr>
            <a:spLocks noChangeArrowheads="1"/>
          </p:cNvSpPr>
          <p:nvPr/>
        </p:nvSpPr>
        <p:spPr bwMode="auto">
          <a:xfrm>
            <a:off x="236538" y="2249488"/>
            <a:ext cx="4094162" cy="466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8600" indent="-228600"/>
            <a:r>
              <a:rPr lang="en-US" sz="2000" b="1">
                <a:solidFill>
                  <a:schemeClr val="accent2"/>
                </a:solidFill>
                <a:latin typeface="Chalkboard" charset="0"/>
              </a:rPr>
              <a:t>Multi-band filters</a:t>
            </a:r>
            <a:endParaRPr lang="en-US" sz="2000">
              <a:solidFill>
                <a:schemeClr val="accent2"/>
              </a:solidFill>
              <a:latin typeface="Chalkboard" charset="0"/>
            </a:endParaRPr>
          </a:p>
          <a:p>
            <a:pPr marL="228600" indent="-228600">
              <a:buFontTx/>
              <a:buChar char="•"/>
            </a:pPr>
            <a:r>
              <a:rPr lang="en-US">
                <a:solidFill>
                  <a:srgbClr val="800080"/>
                </a:solidFill>
                <a:latin typeface="Chalkboard" charset="0"/>
              </a:rPr>
              <a:t>Multi-band everything</a:t>
            </a:r>
            <a:endParaRPr lang="en-US" sz="2000">
              <a:solidFill>
                <a:srgbClr val="800080"/>
              </a:solidFill>
              <a:latin typeface="Chalkboard" charset="0"/>
            </a:endParaRPr>
          </a:p>
          <a:p>
            <a:pPr marL="347663" lvl="1" indent="109538">
              <a:lnSpc>
                <a:spcPct val="70000"/>
              </a:lnSpc>
              <a:buFontTx/>
              <a:buChar char="•"/>
            </a:pPr>
            <a:r>
              <a:rPr lang="en-US" sz="1600">
                <a:latin typeface="Chalkboard" charset="0"/>
              </a:rPr>
              <a:t> See all colors at once</a:t>
            </a:r>
          </a:p>
          <a:p>
            <a:pPr marL="347663" lvl="1" indent="109538">
              <a:lnSpc>
                <a:spcPct val="70000"/>
              </a:lnSpc>
              <a:buFontTx/>
              <a:buChar char="•"/>
            </a:pPr>
            <a:r>
              <a:rPr lang="en-US" sz="1600">
                <a:latin typeface="Chalkboard" charset="0"/>
              </a:rPr>
              <a:t> For color cameras</a:t>
            </a:r>
          </a:p>
          <a:p>
            <a:pPr marL="347663" lvl="1" indent="109538">
              <a:lnSpc>
                <a:spcPct val="70000"/>
              </a:lnSpc>
              <a:buFontTx/>
              <a:buChar char="•"/>
            </a:pPr>
            <a:r>
              <a:rPr lang="en-US" sz="1600">
                <a:latin typeface="Chalkboard" charset="0"/>
              </a:rPr>
              <a:t> Bad crosstalk</a:t>
            </a:r>
            <a:endParaRPr lang="en-US" sz="2000">
              <a:solidFill>
                <a:srgbClr val="800080"/>
              </a:solidFill>
              <a:latin typeface="Chalkboard" charset="0"/>
            </a:endParaRPr>
          </a:p>
          <a:p>
            <a:pPr marL="228600" indent="-228600">
              <a:spcBef>
                <a:spcPct val="40000"/>
              </a:spcBef>
              <a:buFontTx/>
              <a:buChar char="•"/>
            </a:pPr>
            <a:r>
              <a:rPr lang="en-US">
                <a:solidFill>
                  <a:srgbClr val="800080"/>
                </a:solidFill>
                <a:latin typeface="Chalkboard" charset="0"/>
              </a:rPr>
              <a:t>“Pinkel” scheme</a:t>
            </a:r>
            <a:endParaRPr lang="en-US" sz="2000">
              <a:solidFill>
                <a:schemeClr val="accent2"/>
              </a:solidFill>
              <a:latin typeface="Chalkboard" charset="0"/>
            </a:endParaRPr>
          </a:p>
          <a:p>
            <a:pPr marL="347663" lvl="1" indent="109538">
              <a:lnSpc>
                <a:spcPct val="70000"/>
              </a:lnSpc>
            </a:pPr>
            <a:r>
              <a:rPr lang="en-US">
                <a:solidFill>
                  <a:schemeClr val="accent2"/>
                </a:solidFill>
                <a:latin typeface="Chalkboard" charset="0"/>
              </a:rPr>
              <a:t>Multi-band dichroic</a:t>
            </a:r>
          </a:p>
          <a:p>
            <a:pPr marL="347663" lvl="1" indent="109538">
              <a:lnSpc>
                <a:spcPct val="70000"/>
              </a:lnSpc>
            </a:pPr>
            <a:r>
              <a:rPr lang="en-US">
                <a:solidFill>
                  <a:schemeClr val="accent2"/>
                </a:solidFill>
                <a:latin typeface="Chalkboard" charset="0"/>
              </a:rPr>
              <a:t>Multi-band emitter</a:t>
            </a:r>
          </a:p>
          <a:p>
            <a:pPr marL="347663" lvl="1" indent="109538">
              <a:lnSpc>
                <a:spcPct val="80000"/>
              </a:lnSpc>
            </a:pPr>
            <a:r>
              <a:rPr lang="en-US">
                <a:solidFill>
                  <a:schemeClr val="accent2"/>
                </a:solidFill>
                <a:latin typeface="Chalkboard" charset="0"/>
              </a:rPr>
              <a:t>Single-</a:t>
            </a:r>
            <a:r>
              <a:rPr lang="en-US">
                <a:solidFill>
                  <a:schemeClr val="accent2"/>
                </a:solidFill>
                <a:latin typeface="Symbol" pitchFamily="18" charset="2"/>
              </a:rPr>
              <a:t>l</a:t>
            </a:r>
            <a:r>
              <a:rPr lang="en-US">
                <a:solidFill>
                  <a:schemeClr val="accent2"/>
                </a:solidFill>
                <a:latin typeface="Chalkboard" charset="0"/>
              </a:rPr>
              <a:t> exciters</a:t>
            </a:r>
          </a:p>
          <a:p>
            <a:pPr marL="347663" lvl="1" indent="109538">
              <a:lnSpc>
                <a:spcPct val="70000"/>
              </a:lnSpc>
              <a:spcBef>
                <a:spcPct val="10000"/>
              </a:spcBef>
              <a:buFontTx/>
              <a:buChar char="•"/>
            </a:pPr>
            <a:r>
              <a:rPr lang="en-US" sz="1600">
                <a:latin typeface="Chalkboard" charset="0"/>
              </a:rPr>
              <a:t> Excitaton filter wheel</a:t>
            </a:r>
          </a:p>
          <a:p>
            <a:pPr marL="347663" lvl="1" indent="109538">
              <a:lnSpc>
                <a:spcPct val="70000"/>
              </a:lnSpc>
              <a:buFontTx/>
              <a:buChar char="•"/>
            </a:pPr>
            <a:r>
              <a:rPr lang="en-US" sz="1600">
                <a:latin typeface="Chalkboard" charset="0"/>
              </a:rPr>
              <a:t> Separate image at each wavelength</a:t>
            </a:r>
          </a:p>
          <a:p>
            <a:pPr marL="347663" lvl="1" indent="109538">
              <a:lnSpc>
                <a:spcPct val="70000"/>
              </a:lnSpc>
              <a:buFontTx/>
              <a:buChar char="•"/>
            </a:pPr>
            <a:r>
              <a:rPr lang="en-US" sz="1600">
                <a:latin typeface="Chalkboard" charset="0"/>
              </a:rPr>
              <a:t> Better separation</a:t>
            </a:r>
            <a:endParaRPr lang="en-US">
              <a:solidFill>
                <a:schemeClr val="accent2"/>
              </a:solidFill>
              <a:latin typeface="Chalkboard" charset="0"/>
            </a:endParaRPr>
          </a:p>
          <a:p>
            <a:pPr marL="228600" indent="-228600">
              <a:spcBef>
                <a:spcPct val="40000"/>
              </a:spcBef>
              <a:buFontTx/>
              <a:buChar char="•"/>
            </a:pPr>
            <a:r>
              <a:rPr lang="en-US">
                <a:solidFill>
                  <a:srgbClr val="800080"/>
                </a:solidFill>
                <a:latin typeface="Chalkboard" charset="0"/>
              </a:rPr>
              <a:t>“Sedat” scheme</a:t>
            </a:r>
            <a:endParaRPr lang="en-US" sz="2000">
              <a:solidFill>
                <a:srgbClr val="800080"/>
              </a:solidFill>
              <a:latin typeface="Chalkboard" charset="0"/>
            </a:endParaRPr>
          </a:p>
          <a:p>
            <a:pPr marL="347663" lvl="1" indent="109538">
              <a:lnSpc>
                <a:spcPct val="80000"/>
              </a:lnSpc>
            </a:pPr>
            <a:r>
              <a:rPr lang="en-US">
                <a:solidFill>
                  <a:schemeClr val="accent2"/>
                </a:solidFill>
                <a:latin typeface="Chalkboard" charset="0"/>
              </a:rPr>
              <a:t>Multi-band dichroic</a:t>
            </a:r>
          </a:p>
          <a:p>
            <a:pPr marL="347663" lvl="1" indent="109538">
              <a:lnSpc>
                <a:spcPct val="80000"/>
              </a:lnSpc>
            </a:pPr>
            <a:r>
              <a:rPr lang="en-US">
                <a:solidFill>
                  <a:schemeClr val="accent2"/>
                </a:solidFill>
                <a:latin typeface="Chalkboard" charset="0"/>
              </a:rPr>
              <a:t>single-band emitters</a:t>
            </a:r>
          </a:p>
          <a:p>
            <a:pPr marL="347663" lvl="1" indent="109538">
              <a:lnSpc>
                <a:spcPct val="80000"/>
              </a:lnSpc>
            </a:pPr>
            <a:r>
              <a:rPr lang="en-US">
                <a:solidFill>
                  <a:schemeClr val="accent2"/>
                </a:solidFill>
                <a:latin typeface="Chalkboard" charset="0"/>
              </a:rPr>
              <a:t>Single-</a:t>
            </a:r>
            <a:r>
              <a:rPr lang="en-US">
                <a:solidFill>
                  <a:schemeClr val="accent2"/>
                </a:solidFill>
                <a:latin typeface="Symbol" pitchFamily="18" charset="2"/>
              </a:rPr>
              <a:t>l</a:t>
            </a:r>
            <a:r>
              <a:rPr lang="en-US">
                <a:solidFill>
                  <a:schemeClr val="accent2"/>
                </a:solidFill>
                <a:latin typeface="Chalkboard" charset="0"/>
              </a:rPr>
              <a:t> exciters</a:t>
            </a:r>
          </a:p>
          <a:p>
            <a:pPr marL="347663" lvl="1" indent="109538">
              <a:lnSpc>
                <a:spcPct val="75000"/>
              </a:lnSpc>
              <a:spcBef>
                <a:spcPct val="10000"/>
              </a:spcBef>
              <a:buFontTx/>
              <a:buChar char="•"/>
            </a:pPr>
            <a:r>
              <a:rPr lang="en-US" sz="1600">
                <a:latin typeface="Chalkboard" charset="0"/>
              </a:rPr>
              <a:t> Two filter wheels</a:t>
            </a:r>
          </a:p>
          <a:p>
            <a:pPr marL="347663" lvl="1" indent="109538">
              <a:lnSpc>
                <a:spcPct val="70000"/>
              </a:lnSpc>
              <a:buFontTx/>
              <a:buChar char="•"/>
            </a:pPr>
            <a:r>
              <a:rPr lang="en-US" sz="1600">
                <a:latin typeface="Chalkboard" charset="0"/>
              </a:rPr>
              <a:t> Even better separation</a:t>
            </a:r>
            <a:endParaRPr lang="en-US">
              <a:solidFill>
                <a:schemeClr val="accent2"/>
              </a:solidFill>
              <a:latin typeface="Chalkboard" charset="0"/>
            </a:endParaRPr>
          </a:p>
          <a:p>
            <a:pPr marL="228600" indent="-228600"/>
            <a:endParaRPr lang="en-US" sz="2000">
              <a:solidFill>
                <a:schemeClr val="accent2"/>
              </a:solidFill>
              <a:latin typeface="Chalkboard" charset="0"/>
            </a:endParaRPr>
          </a:p>
        </p:txBody>
      </p:sp>
      <p:pic>
        <p:nvPicPr>
          <p:cNvPr id="203783" name="Picture 7"/>
          <p:cNvPicPr>
            <a:picLocks noChangeAspect="1" noChangeArrowheads="1"/>
          </p:cNvPicPr>
          <p:nvPr/>
        </p:nvPicPr>
        <p:blipFill>
          <a:blip r:embed="rId5" cstate="print"/>
          <a:srcRect l="12000" b="12100"/>
          <a:stretch>
            <a:fillRect/>
          </a:stretch>
        </p:blipFill>
        <p:spPr bwMode="auto">
          <a:xfrm>
            <a:off x="4816475" y="4518025"/>
            <a:ext cx="4327525" cy="171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3784" name="Rectangle 8"/>
          <p:cNvSpPr>
            <a:spLocks noChangeArrowheads="1"/>
          </p:cNvSpPr>
          <p:nvPr/>
        </p:nvSpPr>
        <p:spPr bwMode="auto">
          <a:xfrm>
            <a:off x="5381625" y="3908425"/>
            <a:ext cx="3024188" cy="320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en-US" sz="2000">
                <a:solidFill>
                  <a:schemeClr val="accent2"/>
                </a:solidFill>
                <a:latin typeface="Chalkboard" charset="0"/>
              </a:rPr>
              <a:t>Chroma triple Pinkel set</a:t>
            </a:r>
          </a:p>
        </p:txBody>
      </p:sp>
      <p:sp>
        <p:nvSpPr>
          <p:cNvPr id="203785" name="Rectangle 9"/>
          <p:cNvSpPr>
            <a:spLocks noChangeArrowheads="1"/>
          </p:cNvSpPr>
          <p:nvPr/>
        </p:nvSpPr>
        <p:spPr bwMode="auto">
          <a:xfrm>
            <a:off x="5576888" y="6280150"/>
            <a:ext cx="3021012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en-US" sz="2000">
                <a:solidFill>
                  <a:schemeClr val="accent2"/>
                </a:solidFill>
                <a:latin typeface="Chalkboard" charset="0"/>
              </a:rPr>
              <a:t>Semrock quad Sedat set</a:t>
            </a:r>
          </a:p>
        </p:txBody>
      </p:sp>
      <p:sp>
        <p:nvSpPr>
          <p:cNvPr id="203786" name="Rectangle 10"/>
          <p:cNvSpPr>
            <a:spLocks noChangeArrowheads="1"/>
          </p:cNvSpPr>
          <p:nvPr/>
        </p:nvSpPr>
        <p:spPr bwMode="auto">
          <a:xfrm>
            <a:off x="6294438" y="2239963"/>
            <a:ext cx="1263650" cy="2127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tIns="0" bIns="0">
            <a:spAutoFit/>
          </a:bodyPr>
          <a:lstStyle/>
          <a:p>
            <a:r>
              <a:rPr lang="en-US" sz="1400">
                <a:latin typeface="Helvetica" pitchFamily="34" charset="0"/>
              </a:rPr>
              <a:t>Wavelength</a:t>
            </a:r>
          </a:p>
        </p:txBody>
      </p:sp>
      <p:sp>
        <p:nvSpPr>
          <p:cNvPr id="203787" name="Rectangle 11"/>
          <p:cNvSpPr>
            <a:spLocks noChangeArrowheads="1"/>
          </p:cNvSpPr>
          <p:nvPr/>
        </p:nvSpPr>
        <p:spPr bwMode="auto">
          <a:xfrm rot="-5400000">
            <a:off x="3990975" y="1527175"/>
            <a:ext cx="126365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>
                <a:latin typeface="Helvetica" pitchFamily="34" charset="0"/>
              </a:rPr>
              <a:t>Transmission</a:t>
            </a:r>
          </a:p>
        </p:txBody>
      </p:sp>
      <p:grpSp>
        <p:nvGrpSpPr>
          <p:cNvPr id="203788" name="Group 12"/>
          <p:cNvGrpSpPr>
            <a:grpSpLocks/>
          </p:cNvGrpSpPr>
          <p:nvPr/>
        </p:nvGrpSpPr>
        <p:grpSpPr bwMode="auto">
          <a:xfrm>
            <a:off x="3749675" y="1352550"/>
            <a:ext cx="468313" cy="415925"/>
            <a:chOff x="2367" y="943"/>
            <a:chExt cx="295" cy="262"/>
          </a:xfrm>
        </p:grpSpPr>
        <p:sp>
          <p:nvSpPr>
            <p:cNvPr id="203789" name="Rectangle 13"/>
            <p:cNvSpPr>
              <a:spLocks noChangeArrowheads="1"/>
            </p:cNvSpPr>
            <p:nvPr/>
          </p:nvSpPr>
          <p:spPr bwMode="auto">
            <a:xfrm>
              <a:off x="2390" y="943"/>
              <a:ext cx="272" cy="2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790" name="Rectangle 14"/>
            <p:cNvSpPr>
              <a:spLocks noChangeArrowheads="1"/>
            </p:cNvSpPr>
            <p:nvPr/>
          </p:nvSpPr>
          <p:spPr bwMode="auto">
            <a:xfrm rot="-2700000">
              <a:off x="2367" y="1072"/>
              <a:ext cx="278" cy="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791" name="Rectangle 15"/>
            <p:cNvSpPr>
              <a:spLocks noChangeArrowheads="1"/>
            </p:cNvSpPr>
            <p:nvPr/>
          </p:nvSpPr>
          <p:spPr bwMode="auto">
            <a:xfrm>
              <a:off x="2400" y="945"/>
              <a:ext cx="203" cy="27"/>
            </a:xfrm>
            <a:prstGeom prst="rect">
              <a:avLst/>
            </a:prstGeom>
            <a:solidFill>
              <a:srgbClr val="FFD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792" name="Rectangle 16"/>
            <p:cNvSpPr>
              <a:spLocks noChangeArrowheads="1"/>
            </p:cNvSpPr>
            <p:nvPr/>
          </p:nvSpPr>
          <p:spPr bwMode="auto">
            <a:xfrm rot="-5400000">
              <a:off x="2532" y="1077"/>
              <a:ext cx="214" cy="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3793" name="Rectangle 17"/>
          <p:cNvSpPr>
            <a:spLocks noChangeArrowheads="1"/>
          </p:cNvSpPr>
          <p:nvPr/>
        </p:nvSpPr>
        <p:spPr bwMode="auto">
          <a:xfrm>
            <a:off x="3717925" y="4170363"/>
            <a:ext cx="431800" cy="415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3794" name="Rectangle 18"/>
          <p:cNvSpPr>
            <a:spLocks noChangeArrowheads="1"/>
          </p:cNvSpPr>
          <p:nvPr/>
        </p:nvSpPr>
        <p:spPr bwMode="auto">
          <a:xfrm rot="-2700000">
            <a:off x="3681413" y="4375150"/>
            <a:ext cx="441325" cy="428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3795" name="Rectangle 19"/>
          <p:cNvSpPr>
            <a:spLocks noChangeArrowheads="1"/>
          </p:cNvSpPr>
          <p:nvPr/>
        </p:nvSpPr>
        <p:spPr bwMode="auto">
          <a:xfrm>
            <a:off x="3733800" y="4173538"/>
            <a:ext cx="322263" cy="42862"/>
          </a:xfrm>
          <a:prstGeom prst="rect">
            <a:avLst/>
          </a:prstGeom>
          <a:solidFill>
            <a:srgbClr val="FFDA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3796" name="Rectangle 20"/>
          <p:cNvSpPr>
            <a:spLocks noChangeArrowheads="1"/>
          </p:cNvSpPr>
          <p:nvPr/>
        </p:nvSpPr>
        <p:spPr bwMode="auto">
          <a:xfrm rot="-5400000">
            <a:off x="4174331" y="4391820"/>
            <a:ext cx="339725" cy="42862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3797" name="Rectangle 21"/>
          <p:cNvSpPr>
            <a:spLocks noChangeArrowheads="1"/>
          </p:cNvSpPr>
          <p:nvPr/>
        </p:nvSpPr>
        <p:spPr bwMode="auto">
          <a:xfrm>
            <a:off x="4286250" y="3576638"/>
            <a:ext cx="168275" cy="1111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3798" name="Rectangle 22"/>
          <p:cNvSpPr>
            <a:spLocks noChangeArrowheads="1"/>
          </p:cNvSpPr>
          <p:nvPr/>
        </p:nvSpPr>
        <p:spPr bwMode="auto">
          <a:xfrm>
            <a:off x="4233863" y="4087813"/>
            <a:ext cx="304800" cy="841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3799" name="Rectangle 23"/>
          <p:cNvSpPr>
            <a:spLocks noChangeArrowheads="1"/>
          </p:cNvSpPr>
          <p:nvPr/>
        </p:nvSpPr>
        <p:spPr bwMode="auto">
          <a:xfrm rot="-5400000">
            <a:off x="4174331" y="3823495"/>
            <a:ext cx="339725" cy="42862"/>
          </a:xfrm>
          <a:prstGeom prst="rect">
            <a:avLst/>
          </a:prstGeom>
          <a:solidFill>
            <a:srgbClr val="00BB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3800" name="Arc 24"/>
          <p:cNvSpPr>
            <a:spLocks/>
          </p:cNvSpPr>
          <p:nvPr/>
        </p:nvSpPr>
        <p:spPr bwMode="auto">
          <a:xfrm>
            <a:off x="4513263" y="3851275"/>
            <a:ext cx="92075" cy="561975"/>
          </a:xfrm>
          <a:custGeom>
            <a:avLst/>
            <a:gdLst>
              <a:gd name="G0" fmla="+- 19478 0 0"/>
              <a:gd name="G1" fmla="+- 21600 0 0"/>
              <a:gd name="G2" fmla="+- 21600 0 0"/>
              <a:gd name="T0" fmla="*/ 2843 w 41078"/>
              <a:gd name="T1" fmla="*/ 7823 h 43200"/>
              <a:gd name="T2" fmla="*/ 0 w 41078"/>
              <a:gd name="T3" fmla="*/ 30936 h 43200"/>
              <a:gd name="T4" fmla="*/ 19478 w 4107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078" h="43200" fill="none" extrusionOk="0">
                <a:moveTo>
                  <a:pt x="2842" y="7822"/>
                </a:moveTo>
                <a:cubicBezTo>
                  <a:pt x="6945" y="2867"/>
                  <a:pt x="13044" y="-1"/>
                  <a:pt x="19478" y="0"/>
                </a:cubicBezTo>
                <a:cubicBezTo>
                  <a:pt x="31407" y="0"/>
                  <a:pt x="41078" y="9670"/>
                  <a:pt x="41078" y="21600"/>
                </a:cubicBezTo>
                <a:cubicBezTo>
                  <a:pt x="41078" y="33529"/>
                  <a:pt x="31407" y="43200"/>
                  <a:pt x="19478" y="43200"/>
                </a:cubicBezTo>
                <a:cubicBezTo>
                  <a:pt x="11166" y="43200"/>
                  <a:pt x="3592" y="38431"/>
                  <a:pt x="-1" y="30936"/>
                </a:cubicBezTo>
              </a:path>
              <a:path w="41078" h="43200" stroke="0" extrusionOk="0">
                <a:moveTo>
                  <a:pt x="2842" y="7822"/>
                </a:moveTo>
                <a:cubicBezTo>
                  <a:pt x="6945" y="2867"/>
                  <a:pt x="13044" y="-1"/>
                  <a:pt x="19478" y="0"/>
                </a:cubicBezTo>
                <a:cubicBezTo>
                  <a:pt x="31407" y="0"/>
                  <a:pt x="41078" y="9670"/>
                  <a:pt x="41078" y="21600"/>
                </a:cubicBezTo>
                <a:cubicBezTo>
                  <a:pt x="41078" y="33529"/>
                  <a:pt x="31407" y="43200"/>
                  <a:pt x="19478" y="43200"/>
                </a:cubicBezTo>
                <a:cubicBezTo>
                  <a:pt x="11166" y="43200"/>
                  <a:pt x="3592" y="38431"/>
                  <a:pt x="-1" y="30936"/>
                </a:cubicBezTo>
                <a:lnTo>
                  <a:pt x="19478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03801" name="Group 25"/>
          <p:cNvGrpSpPr>
            <a:grpSpLocks/>
          </p:cNvGrpSpPr>
          <p:nvPr/>
        </p:nvGrpSpPr>
        <p:grpSpPr bwMode="auto">
          <a:xfrm>
            <a:off x="3748088" y="2767013"/>
            <a:ext cx="468312" cy="415925"/>
            <a:chOff x="2356" y="1743"/>
            <a:chExt cx="295" cy="262"/>
          </a:xfrm>
        </p:grpSpPr>
        <p:sp>
          <p:nvSpPr>
            <p:cNvPr id="203802" name="Rectangle 26"/>
            <p:cNvSpPr>
              <a:spLocks noChangeArrowheads="1"/>
            </p:cNvSpPr>
            <p:nvPr/>
          </p:nvSpPr>
          <p:spPr bwMode="auto">
            <a:xfrm>
              <a:off x="2379" y="1743"/>
              <a:ext cx="272" cy="2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803" name="Rectangle 27"/>
            <p:cNvSpPr>
              <a:spLocks noChangeArrowheads="1"/>
            </p:cNvSpPr>
            <p:nvPr/>
          </p:nvSpPr>
          <p:spPr bwMode="auto">
            <a:xfrm rot="-2700000">
              <a:off x="2356" y="1872"/>
              <a:ext cx="278" cy="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804" name="Rectangle 28"/>
            <p:cNvSpPr>
              <a:spLocks noChangeArrowheads="1"/>
            </p:cNvSpPr>
            <p:nvPr/>
          </p:nvSpPr>
          <p:spPr bwMode="auto">
            <a:xfrm>
              <a:off x="2389" y="1745"/>
              <a:ext cx="203" cy="27"/>
            </a:xfrm>
            <a:prstGeom prst="rect">
              <a:avLst/>
            </a:prstGeom>
            <a:solidFill>
              <a:srgbClr val="FFD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805" name="Rectangle 29"/>
            <p:cNvSpPr>
              <a:spLocks noChangeArrowheads="1"/>
            </p:cNvSpPr>
            <p:nvPr/>
          </p:nvSpPr>
          <p:spPr bwMode="auto">
            <a:xfrm rot="-5400000">
              <a:off x="2521" y="1877"/>
              <a:ext cx="214" cy="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3806" name="Rectangle 30"/>
          <p:cNvSpPr>
            <a:spLocks noChangeArrowheads="1"/>
          </p:cNvSpPr>
          <p:nvPr/>
        </p:nvSpPr>
        <p:spPr bwMode="auto">
          <a:xfrm>
            <a:off x="3808413" y="5740400"/>
            <a:ext cx="431800" cy="415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3807" name="Rectangle 31"/>
          <p:cNvSpPr>
            <a:spLocks noChangeArrowheads="1"/>
          </p:cNvSpPr>
          <p:nvPr/>
        </p:nvSpPr>
        <p:spPr bwMode="auto">
          <a:xfrm rot="-2700000">
            <a:off x="3771900" y="5945188"/>
            <a:ext cx="441325" cy="42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03808" name="Group 32"/>
          <p:cNvGrpSpPr>
            <a:grpSpLocks/>
          </p:cNvGrpSpPr>
          <p:nvPr/>
        </p:nvGrpSpPr>
        <p:grpSpPr bwMode="auto">
          <a:xfrm>
            <a:off x="4267200" y="5675313"/>
            <a:ext cx="361950" cy="1111250"/>
            <a:chOff x="2688" y="3575"/>
            <a:chExt cx="228" cy="700"/>
          </a:xfrm>
        </p:grpSpPr>
        <p:sp>
          <p:nvSpPr>
            <p:cNvPr id="203809" name="Rectangle 33"/>
            <p:cNvSpPr>
              <a:spLocks noChangeArrowheads="1"/>
            </p:cNvSpPr>
            <p:nvPr/>
          </p:nvSpPr>
          <p:spPr bwMode="auto">
            <a:xfrm rot="-5400000">
              <a:off x="2651" y="4101"/>
              <a:ext cx="214" cy="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810" name="Rectangle 34"/>
            <p:cNvSpPr>
              <a:spLocks noChangeArrowheads="1"/>
            </p:cNvSpPr>
            <p:nvPr/>
          </p:nvSpPr>
          <p:spPr bwMode="auto">
            <a:xfrm>
              <a:off x="2688" y="3910"/>
              <a:ext cx="192" cy="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811" name="Rectangle 35"/>
            <p:cNvSpPr>
              <a:spLocks noChangeArrowheads="1"/>
            </p:cNvSpPr>
            <p:nvPr/>
          </p:nvSpPr>
          <p:spPr bwMode="auto">
            <a:xfrm rot="-5400000">
              <a:off x="2651" y="3743"/>
              <a:ext cx="214" cy="27"/>
            </a:xfrm>
            <a:prstGeom prst="rect">
              <a:avLst/>
            </a:prstGeom>
            <a:solidFill>
              <a:srgbClr val="00BB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812" name="Arc 36"/>
            <p:cNvSpPr>
              <a:spLocks/>
            </p:cNvSpPr>
            <p:nvPr/>
          </p:nvSpPr>
          <p:spPr bwMode="auto">
            <a:xfrm>
              <a:off x="2858" y="3766"/>
              <a:ext cx="58" cy="354"/>
            </a:xfrm>
            <a:custGeom>
              <a:avLst/>
              <a:gdLst>
                <a:gd name="G0" fmla="+- 19478 0 0"/>
                <a:gd name="G1" fmla="+- 21600 0 0"/>
                <a:gd name="G2" fmla="+- 21600 0 0"/>
                <a:gd name="T0" fmla="*/ 2843 w 41078"/>
                <a:gd name="T1" fmla="*/ 7823 h 43200"/>
                <a:gd name="T2" fmla="*/ 0 w 41078"/>
                <a:gd name="T3" fmla="*/ 30936 h 43200"/>
                <a:gd name="T4" fmla="*/ 19478 w 41078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078" h="43200" fill="none" extrusionOk="0">
                  <a:moveTo>
                    <a:pt x="2842" y="7822"/>
                  </a:moveTo>
                  <a:cubicBezTo>
                    <a:pt x="6945" y="2867"/>
                    <a:pt x="13044" y="-1"/>
                    <a:pt x="19478" y="0"/>
                  </a:cubicBezTo>
                  <a:cubicBezTo>
                    <a:pt x="31407" y="0"/>
                    <a:pt x="41078" y="9670"/>
                    <a:pt x="41078" y="21600"/>
                  </a:cubicBezTo>
                  <a:cubicBezTo>
                    <a:pt x="41078" y="33529"/>
                    <a:pt x="31407" y="43200"/>
                    <a:pt x="19478" y="43200"/>
                  </a:cubicBezTo>
                  <a:cubicBezTo>
                    <a:pt x="11166" y="43200"/>
                    <a:pt x="3592" y="38431"/>
                    <a:pt x="-1" y="30936"/>
                  </a:cubicBezTo>
                </a:path>
                <a:path w="41078" h="43200" stroke="0" extrusionOk="0">
                  <a:moveTo>
                    <a:pt x="2842" y="7822"/>
                  </a:moveTo>
                  <a:cubicBezTo>
                    <a:pt x="6945" y="2867"/>
                    <a:pt x="13044" y="-1"/>
                    <a:pt x="19478" y="0"/>
                  </a:cubicBezTo>
                  <a:cubicBezTo>
                    <a:pt x="31407" y="0"/>
                    <a:pt x="41078" y="9670"/>
                    <a:pt x="41078" y="21600"/>
                  </a:cubicBezTo>
                  <a:cubicBezTo>
                    <a:pt x="41078" y="33529"/>
                    <a:pt x="31407" y="43200"/>
                    <a:pt x="19478" y="43200"/>
                  </a:cubicBezTo>
                  <a:cubicBezTo>
                    <a:pt x="11166" y="43200"/>
                    <a:pt x="3592" y="38431"/>
                    <a:pt x="-1" y="30936"/>
                  </a:cubicBezTo>
                  <a:lnTo>
                    <a:pt x="19478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813" name="Rectangle 37"/>
            <p:cNvSpPr>
              <a:spLocks noChangeArrowheads="1"/>
            </p:cNvSpPr>
            <p:nvPr/>
          </p:nvSpPr>
          <p:spPr bwMode="auto">
            <a:xfrm>
              <a:off x="2715" y="3575"/>
              <a:ext cx="106" cy="7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3814" name="Rectangle 38"/>
          <p:cNvSpPr>
            <a:spLocks noChangeArrowheads="1"/>
          </p:cNvSpPr>
          <p:nvPr/>
        </p:nvSpPr>
        <p:spPr bwMode="auto">
          <a:xfrm rot="-10800000">
            <a:off x="3808413" y="5619750"/>
            <a:ext cx="339725" cy="42863"/>
          </a:xfrm>
          <a:prstGeom prst="rect">
            <a:avLst/>
          </a:prstGeom>
          <a:solidFill>
            <a:srgbClr val="FFDA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3815" name="Rectangle 39"/>
          <p:cNvSpPr>
            <a:spLocks noChangeArrowheads="1"/>
          </p:cNvSpPr>
          <p:nvPr/>
        </p:nvSpPr>
        <p:spPr bwMode="auto">
          <a:xfrm rot="-5400000">
            <a:off x="3542507" y="5558631"/>
            <a:ext cx="304800" cy="841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3816" name="Rectangle 40"/>
          <p:cNvSpPr>
            <a:spLocks noChangeArrowheads="1"/>
          </p:cNvSpPr>
          <p:nvPr/>
        </p:nvSpPr>
        <p:spPr bwMode="auto">
          <a:xfrm rot="-10800000">
            <a:off x="3240088" y="5619750"/>
            <a:ext cx="339725" cy="4286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3817" name="Arc 41"/>
          <p:cNvSpPr>
            <a:spLocks/>
          </p:cNvSpPr>
          <p:nvPr/>
        </p:nvSpPr>
        <p:spPr bwMode="auto">
          <a:xfrm rot="-5400000">
            <a:off x="3659188" y="5156200"/>
            <a:ext cx="92075" cy="561975"/>
          </a:xfrm>
          <a:custGeom>
            <a:avLst/>
            <a:gdLst>
              <a:gd name="G0" fmla="+- 19478 0 0"/>
              <a:gd name="G1" fmla="+- 21600 0 0"/>
              <a:gd name="G2" fmla="+- 21600 0 0"/>
              <a:gd name="T0" fmla="*/ 2843 w 41078"/>
              <a:gd name="T1" fmla="*/ 7823 h 43200"/>
              <a:gd name="T2" fmla="*/ 0 w 41078"/>
              <a:gd name="T3" fmla="*/ 30936 h 43200"/>
              <a:gd name="T4" fmla="*/ 19478 w 4107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078" h="43200" fill="none" extrusionOk="0">
                <a:moveTo>
                  <a:pt x="2842" y="7822"/>
                </a:moveTo>
                <a:cubicBezTo>
                  <a:pt x="6945" y="2867"/>
                  <a:pt x="13044" y="-1"/>
                  <a:pt x="19478" y="0"/>
                </a:cubicBezTo>
                <a:cubicBezTo>
                  <a:pt x="31407" y="0"/>
                  <a:pt x="41078" y="9670"/>
                  <a:pt x="41078" y="21600"/>
                </a:cubicBezTo>
                <a:cubicBezTo>
                  <a:pt x="41078" y="33529"/>
                  <a:pt x="31407" y="43200"/>
                  <a:pt x="19478" y="43200"/>
                </a:cubicBezTo>
                <a:cubicBezTo>
                  <a:pt x="11166" y="43200"/>
                  <a:pt x="3592" y="38431"/>
                  <a:pt x="-1" y="30936"/>
                </a:cubicBezTo>
              </a:path>
              <a:path w="41078" h="43200" stroke="0" extrusionOk="0">
                <a:moveTo>
                  <a:pt x="2842" y="7822"/>
                </a:moveTo>
                <a:cubicBezTo>
                  <a:pt x="6945" y="2867"/>
                  <a:pt x="13044" y="-1"/>
                  <a:pt x="19478" y="0"/>
                </a:cubicBezTo>
                <a:cubicBezTo>
                  <a:pt x="31407" y="0"/>
                  <a:pt x="41078" y="9670"/>
                  <a:pt x="41078" y="21600"/>
                </a:cubicBezTo>
                <a:cubicBezTo>
                  <a:pt x="41078" y="33529"/>
                  <a:pt x="31407" y="43200"/>
                  <a:pt x="19478" y="43200"/>
                </a:cubicBezTo>
                <a:cubicBezTo>
                  <a:pt x="11166" y="43200"/>
                  <a:pt x="3592" y="38431"/>
                  <a:pt x="-1" y="30936"/>
                </a:cubicBezTo>
                <a:lnTo>
                  <a:pt x="19478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3818" name="Rectangle 42"/>
          <p:cNvSpPr>
            <a:spLocks noChangeArrowheads="1"/>
          </p:cNvSpPr>
          <p:nvPr/>
        </p:nvSpPr>
        <p:spPr bwMode="auto">
          <a:xfrm rot="-5400000">
            <a:off x="3592512" y="5070476"/>
            <a:ext cx="168275" cy="1111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z="3200"/>
              <a:t>Why fluorescence?</a:t>
            </a:r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1988" y="1219200"/>
            <a:ext cx="7866062" cy="5299075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/>
              <a:t>High contrast</a:t>
            </a:r>
          </a:p>
          <a:p>
            <a:pPr lvl="1">
              <a:lnSpc>
                <a:spcPct val="90000"/>
              </a:lnSpc>
            </a:pPr>
            <a:r>
              <a:rPr lang="en-US"/>
              <a:t>Signal against dark background</a:t>
            </a:r>
          </a:p>
          <a:p>
            <a:pPr>
              <a:lnSpc>
                <a:spcPct val="140000"/>
              </a:lnSpc>
            </a:pPr>
            <a:r>
              <a:rPr lang="en-US"/>
              <a:t>Highly specific, multi-color labeling</a:t>
            </a:r>
          </a:p>
          <a:p>
            <a:pPr lvl="1">
              <a:lnSpc>
                <a:spcPct val="80000"/>
              </a:lnSpc>
            </a:pPr>
            <a:r>
              <a:rPr lang="en-US"/>
              <a:t>GFP etc.</a:t>
            </a:r>
          </a:p>
          <a:p>
            <a:pPr lvl="1">
              <a:lnSpc>
                <a:spcPct val="80000"/>
              </a:lnSpc>
            </a:pPr>
            <a:r>
              <a:rPr lang="en-US"/>
              <a:t>Antibodies</a:t>
            </a:r>
          </a:p>
          <a:p>
            <a:pPr>
              <a:lnSpc>
                <a:spcPct val="140000"/>
              </a:lnSpc>
            </a:pPr>
            <a:r>
              <a:rPr lang="en-US"/>
              <a:t>Live imaging</a:t>
            </a:r>
          </a:p>
          <a:p>
            <a:pPr lvl="1">
              <a:lnSpc>
                <a:spcPct val="80000"/>
              </a:lnSpc>
            </a:pPr>
            <a:r>
              <a:rPr lang="en-US"/>
              <a:t>GFP etc.</a:t>
            </a:r>
          </a:p>
          <a:p>
            <a:pPr>
              <a:lnSpc>
                <a:spcPct val="140000"/>
              </a:lnSpc>
            </a:pPr>
            <a:r>
              <a:rPr lang="en-US"/>
              <a:t>Quantitative</a:t>
            </a:r>
          </a:p>
          <a:p>
            <a:pPr>
              <a:lnSpc>
                <a:spcPct val="140000"/>
              </a:lnSpc>
            </a:pPr>
            <a:r>
              <a:rPr lang="en-US"/>
              <a:t>Sensors for [Ca], pH,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 Lamps</a:t>
            </a:r>
          </a:p>
          <a:p>
            <a:pPr lvl="1"/>
            <a:r>
              <a:rPr lang="en-US" dirty="0" smtClean="0"/>
              <a:t>Hg and </a:t>
            </a:r>
            <a:r>
              <a:rPr lang="en-US" dirty="0" err="1" smtClean="0"/>
              <a:t>Xe</a:t>
            </a:r>
            <a:endParaRPr lang="en-US" dirty="0" smtClean="0"/>
          </a:p>
          <a:p>
            <a:pPr lvl="1"/>
            <a:r>
              <a:rPr lang="en-US" dirty="0" smtClean="0"/>
              <a:t>Metal Halide</a:t>
            </a:r>
          </a:p>
          <a:p>
            <a:r>
              <a:rPr lang="en-US" dirty="0" smtClean="0"/>
              <a:t>LEDs</a:t>
            </a:r>
          </a:p>
          <a:p>
            <a:r>
              <a:rPr lang="en-US" dirty="0" smtClean="0"/>
              <a:t>Plasma</a:t>
            </a:r>
          </a:p>
          <a:p>
            <a:r>
              <a:rPr lang="en-US" dirty="0" smtClean="0"/>
              <a:t>Lasers</a:t>
            </a:r>
          </a:p>
          <a:p>
            <a:pPr lvl="1"/>
            <a:r>
              <a:rPr lang="en-US" dirty="0" smtClean="0"/>
              <a:t>Generally only for collimated illumination (</a:t>
            </a:r>
            <a:r>
              <a:rPr lang="en-US" dirty="0" err="1" smtClean="0"/>
              <a:t>Confocal</a:t>
            </a:r>
            <a:r>
              <a:rPr lang="en-US" dirty="0" smtClean="0"/>
              <a:t>, TIRF)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68338" y="176213"/>
            <a:ext cx="7772400" cy="974725"/>
          </a:xfrm>
        </p:spPr>
        <p:txBody>
          <a:bodyPr/>
          <a:lstStyle/>
          <a:p>
            <a:r>
              <a:rPr lang="en-US" dirty="0" smtClean="0"/>
              <a:t>Arc Lamp Spectra</a:t>
            </a:r>
            <a:endParaRPr lang="en-US" dirty="0"/>
          </a:p>
        </p:txBody>
      </p:sp>
      <p:pic>
        <p:nvPicPr>
          <p:cNvPr id="9" name="Picture 5" descr="mercurylampsfigur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" y="1371600"/>
            <a:ext cx="44577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 descr="xenonlampsfigure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6300" y="1371600"/>
            <a:ext cx="445770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33400" y="4953000"/>
            <a:ext cx="830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Hg: Brighter if your excitation spectrum matches one of the lines</a:t>
            </a:r>
          </a:p>
          <a:p>
            <a:r>
              <a:rPr lang="en-US" sz="2400" dirty="0" err="1" smtClean="0"/>
              <a:t>Xe</a:t>
            </a:r>
            <a:r>
              <a:rPr lang="en-US" sz="2400" dirty="0" smtClean="0"/>
              <a:t>: More stable, longer lifetime, flat emission in visible is sometimes beneficial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dirty="0" smtClean="0"/>
              <a:t>Metal Halide Arc Lamp</a:t>
            </a:r>
            <a:endParaRPr lang="en-US" dirty="0"/>
          </a:p>
        </p:txBody>
      </p:sp>
      <p:pic>
        <p:nvPicPr>
          <p:cNvPr id="4" name="Picture 5" descr="metalhalidelampsfigur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133600"/>
            <a:ext cx="5080000" cy="390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429000" y="12192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Exfo</a:t>
            </a:r>
            <a:r>
              <a:rPr lang="en-US" dirty="0" smtClean="0"/>
              <a:t>, </a:t>
            </a:r>
            <a:r>
              <a:rPr lang="en-US" dirty="0" err="1" smtClean="0"/>
              <a:t>Intensilight</a:t>
            </a:r>
            <a:r>
              <a:rPr lang="en-US" dirty="0" smtClean="0"/>
              <a:t>, etc.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Metal Halide Arc Lamp</a:t>
            </a:r>
            <a:endParaRPr lang="en-US" dirty="0"/>
          </a:p>
        </p:txBody>
      </p:sp>
      <p:pic>
        <p:nvPicPr>
          <p:cNvPr id="5" name="Picture 4" descr="metalhalidelampsfigure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981200"/>
            <a:ext cx="6080760" cy="4497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etalhalidelampsfigure8"/>
          <p:cNvPicPr>
            <a:picLocks noChangeAspect="1" noChangeArrowheads="1"/>
          </p:cNvPicPr>
          <p:nvPr/>
        </p:nvPicPr>
        <p:blipFill>
          <a:blip r:embed="rId4" cstate="print"/>
          <a:srcRect l="67077" t="7173" b="7382"/>
          <a:stretch>
            <a:fillRect/>
          </a:stretch>
        </p:blipFill>
        <p:spPr bwMode="auto">
          <a:xfrm>
            <a:off x="6553200" y="2667000"/>
            <a:ext cx="2239703" cy="325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/>
          </p:nvPr>
        </p:nvPicPr>
        <p:blipFill>
          <a:blip r:embed="rId3" cstate="print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 l="11995" t="20065" r="37029" b="13399"/>
          <a:stretch>
            <a:fillRect/>
          </a:stretch>
        </p:blipFill>
        <p:spPr>
          <a:xfrm>
            <a:off x="1981200" y="1752600"/>
            <a:ext cx="5181600" cy="4800600"/>
          </a:xfrm>
          <a:noFill/>
          <a:ln/>
        </p:spPr>
      </p:pic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2209800" y="685800"/>
            <a:ext cx="47035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 smtClean="0"/>
              <a:t>Benefit of Liquid Light Guide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743200" y="12192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Improved Illumination Uniformity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3429000" y="685800"/>
            <a:ext cx="238398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 smtClean="0"/>
              <a:t>Plasma Lamp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743200" y="12192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LIFI; Sutter XL</a:t>
            </a:r>
            <a:endParaRPr lang="en-US" dirty="0"/>
          </a:p>
        </p:txBody>
      </p:sp>
      <p:pic>
        <p:nvPicPr>
          <p:cNvPr id="336898" name="Picture 2"/>
          <p:cNvPicPr>
            <a:picLocks noChangeAspect="1" noChangeArrowheads="1"/>
          </p:cNvPicPr>
          <p:nvPr/>
        </p:nvPicPr>
        <p:blipFill>
          <a:blip r:embed="rId3" cstate="print"/>
          <a:srcRect l="26667" t="14235" r="27619" b="6050"/>
          <a:stretch>
            <a:fillRect/>
          </a:stretch>
        </p:blipFill>
        <p:spPr bwMode="auto">
          <a:xfrm>
            <a:off x="5143500" y="1981200"/>
            <a:ext cx="18288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68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48100" y="4343400"/>
            <a:ext cx="44577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81000" y="1981200"/>
            <a:ext cx="388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err="1" smtClean="0"/>
              <a:t>Electrodeless</a:t>
            </a:r>
            <a:r>
              <a:rPr lang="en-US" sz="2400" dirty="0" smtClean="0"/>
              <a:t> ‘arc’ source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Very bright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10,000 hr life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429000" y="685800"/>
            <a:ext cx="238398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 smtClean="0"/>
              <a:t>Plasma Lamp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743200" y="12192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LIFI; Sutter XL</a:t>
            </a:r>
            <a:endParaRPr lang="en-US" dirty="0"/>
          </a:p>
        </p:txBody>
      </p:sp>
      <p:pic>
        <p:nvPicPr>
          <p:cNvPr id="3379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676400"/>
            <a:ext cx="74295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ledsfigur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981200"/>
            <a:ext cx="4343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76800" y="2362200"/>
            <a:ext cx="3962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Good in the blue / red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Not so good in the green / yellow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Long lifetime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Fast switching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omparative"/>
          <p:cNvPicPr>
            <a:picLocks noChangeAspect="1" noChangeArrowheads="1"/>
          </p:cNvPicPr>
          <p:nvPr/>
        </p:nvPicPr>
        <p:blipFill>
          <a:blip r:embed="rId3" cstate="print"/>
          <a:srcRect t="8811" b="8370"/>
          <a:stretch>
            <a:fillRect/>
          </a:stretch>
        </p:blipFill>
        <p:spPr bwMode="auto">
          <a:xfrm>
            <a:off x="76200" y="1600200"/>
            <a:ext cx="89916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 smtClean="0"/>
              <a:t>Relative lamp power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54864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Summary: Metal Halide best; LEDs still not quite bright enough.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ChangeArrowheads="1"/>
          </p:cNvSpPr>
          <p:nvPr/>
        </p:nvSpPr>
        <p:spPr bwMode="auto">
          <a:xfrm>
            <a:off x="838200" y="417513"/>
            <a:ext cx="762000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>
                <a:solidFill>
                  <a:schemeClr val="tx2"/>
                </a:solidFill>
                <a:latin typeface="Chalkboard" charset="0"/>
              </a:rPr>
              <a:t>Matching Filters and Fluorophores</a:t>
            </a:r>
            <a:endParaRPr lang="en-US" sz="2400">
              <a:solidFill>
                <a:schemeClr val="tx2"/>
              </a:solidFill>
              <a:latin typeface="Chalkboard" charset="0"/>
            </a:endParaRPr>
          </a:p>
        </p:txBody>
      </p:sp>
      <p:sp>
        <p:nvSpPr>
          <p:cNvPr id="310275" name="Rectangle 3"/>
          <p:cNvSpPr>
            <a:spLocks noChangeArrowheads="1"/>
          </p:cNvSpPr>
          <p:nvPr/>
        </p:nvSpPr>
        <p:spPr bwMode="auto">
          <a:xfrm>
            <a:off x="1219200" y="4768850"/>
            <a:ext cx="713740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tabLst>
                <a:tab pos="119063" algn="l"/>
              </a:tabLst>
            </a:pPr>
            <a:r>
              <a:rPr lang="en-US" sz="2000">
                <a:latin typeface="Times" pitchFamily="18" charset="0"/>
                <a:hlinkClick r:id="rId3"/>
              </a:rPr>
              <a:t>http://probes.invitrogen.com/resources/spectraviewer/</a:t>
            </a:r>
            <a:endParaRPr lang="en-US" sz="2000">
              <a:latin typeface="Times" pitchFamily="18" charset="0"/>
            </a:endParaRPr>
          </a:p>
          <a:p>
            <a:pPr>
              <a:tabLst>
                <a:tab pos="119063" algn="l"/>
              </a:tabLst>
            </a:pPr>
            <a:endParaRPr lang="en-US" sz="2000">
              <a:latin typeface="Times" pitchFamily="18" charset="0"/>
            </a:endParaRPr>
          </a:p>
          <a:p>
            <a:pPr>
              <a:tabLst>
                <a:tab pos="119063" algn="l"/>
              </a:tabLst>
            </a:pPr>
            <a:r>
              <a:rPr lang="en-US" sz="2000">
                <a:latin typeface="Times" pitchFamily="18" charset="0"/>
                <a:hlinkClick r:id="rId4"/>
              </a:rPr>
              <a:t>http://fluorescence.nexus-solutions.net/frames6.htm</a:t>
            </a:r>
            <a:endParaRPr lang="en-US" sz="2000">
              <a:latin typeface="Times" pitchFamily="18" charset="0"/>
            </a:endParaRPr>
          </a:p>
          <a:p>
            <a:pPr>
              <a:tabLst>
                <a:tab pos="119063" algn="l"/>
              </a:tabLst>
            </a:pPr>
            <a:endParaRPr lang="en-US" sz="2000">
              <a:latin typeface="Times" pitchFamily="18" charset="0"/>
              <a:hlinkClick r:id="rId5"/>
            </a:endParaRPr>
          </a:p>
          <a:p>
            <a:pPr>
              <a:tabLst>
                <a:tab pos="119063" algn="l"/>
              </a:tabLst>
            </a:pPr>
            <a:r>
              <a:rPr lang="en-US" sz="2000">
                <a:latin typeface="Times" pitchFamily="18" charset="0"/>
                <a:hlinkClick r:id="rId5"/>
              </a:rPr>
              <a:t>https://www.omegafilters.com/curvo2/index.php</a:t>
            </a:r>
            <a:endParaRPr lang="en-US" sz="2000">
              <a:latin typeface="Times" pitchFamily="18" charset="0"/>
            </a:endParaRPr>
          </a:p>
        </p:txBody>
      </p:sp>
      <p:pic>
        <p:nvPicPr>
          <p:cNvPr id="31027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65263" y="1076325"/>
            <a:ext cx="5711825" cy="354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fluorescence?</a:t>
            </a:r>
          </a:p>
        </p:txBody>
      </p:sp>
      <p:pic>
        <p:nvPicPr>
          <p:cNvPr id="129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9300" y="2325688"/>
            <a:ext cx="5105400" cy="220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9030" name="Text Box 6"/>
          <p:cNvSpPr txBox="1">
            <a:spLocks noChangeArrowheads="1"/>
          </p:cNvSpPr>
          <p:nvPr/>
        </p:nvSpPr>
        <p:spPr bwMode="auto">
          <a:xfrm>
            <a:off x="1066800" y="5181600"/>
            <a:ext cx="7086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Emission light is longer wavelength (lower energy)</a:t>
            </a:r>
            <a:br>
              <a:rPr lang="en-US" sz="2400"/>
            </a:br>
            <a:r>
              <a:rPr lang="en-US" sz="2400"/>
              <a:t>than excitation light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ChangeArrowheads="1"/>
          </p:cNvSpPr>
          <p:nvPr/>
        </p:nvSpPr>
        <p:spPr bwMode="auto">
          <a:xfrm>
            <a:off x="838200" y="417513"/>
            <a:ext cx="762000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>
                <a:solidFill>
                  <a:schemeClr val="tx2"/>
                </a:solidFill>
                <a:latin typeface="Chalkboard" charset="0"/>
              </a:rPr>
              <a:t>Fluorescent molecules</a:t>
            </a:r>
            <a:endParaRPr lang="en-US" sz="2400">
              <a:solidFill>
                <a:schemeClr val="tx2"/>
              </a:solidFill>
              <a:latin typeface="Chalkboard" charset="0"/>
            </a:endParaRPr>
          </a:p>
        </p:txBody>
      </p:sp>
      <p:grpSp>
        <p:nvGrpSpPr>
          <p:cNvPr id="204803" name="Group 3"/>
          <p:cNvGrpSpPr>
            <a:grpSpLocks/>
          </p:cNvGrpSpPr>
          <p:nvPr/>
        </p:nvGrpSpPr>
        <p:grpSpPr bwMode="auto">
          <a:xfrm>
            <a:off x="1600200" y="1219200"/>
            <a:ext cx="5867400" cy="2362200"/>
            <a:chOff x="816" y="864"/>
            <a:chExt cx="2400" cy="977"/>
          </a:xfrm>
        </p:grpSpPr>
        <p:pic>
          <p:nvPicPr>
            <p:cNvPr id="20480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6" y="864"/>
              <a:ext cx="2400" cy="977"/>
            </a:xfrm>
            <a:prstGeom prst="rect">
              <a:avLst/>
            </a:prstGeom>
            <a:noFill/>
          </p:spPr>
        </p:pic>
        <p:sp>
          <p:nvSpPr>
            <p:cNvPr id="204805" name="Rectangle 5"/>
            <p:cNvSpPr>
              <a:spLocks noChangeArrowheads="1"/>
            </p:cNvSpPr>
            <p:nvPr/>
          </p:nvSpPr>
          <p:spPr bwMode="auto">
            <a:xfrm>
              <a:off x="816" y="864"/>
              <a:ext cx="2352" cy="9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06" name="Rectangle 6"/>
            <p:cNvSpPr>
              <a:spLocks noChangeArrowheads="1"/>
            </p:cNvSpPr>
            <p:nvPr/>
          </p:nvSpPr>
          <p:spPr bwMode="auto">
            <a:xfrm>
              <a:off x="864" y="1536"/>
              <a:ext cx="336" cy="1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4807" name="Rectangle 7"/>
          <p:cNvSpPr>
            <a:spLocks noChangeArrowheads="1"/>
          </p:cNvSpPr>
          <p:nvPr/>
        </p:nvSpPr>
        <p:spPr bwMode="auto">
          <a:xfrm>
            <a:off x="803275" y="4335463"/>
            <a:ext cx="617220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Chalkboard" charset="0"/>
              </a:rPr>
              <a:t>Systems of conjugated bonds</a:t>
            </a:r>
          </a:p>
          <a:p>
            <a:r>
              <a:rPr lang="en-US" sz="2400">
                <a:solidFill>
                  <a:schemeClr val="accent2"/>
                </a:solidFill>
                <a:latin typeface="Chalkboard" charset="0"/>
              </a:rPr>
              <a:t>that share electrons</a:t>
            </a:r>
          </a:p>
          <a:p>
            <a:endParaRPr lang="en-US" sz="2400">
              <a:solidFill>
                <a:schemeClr val="accent2"/>
              </a:solidFill>
              <a:latin typeface="Chalkboard" charset="0"/>
            </a:endParaRPr>
          </a:p>
          <a:p>
            <a:r>
              <a:rPr lang="en-US" sz="2400">
                <a:solidFill>
                  <a:schemeClr val="accent2"/>
                </a:solidFill>
                <a:latin typeface="Chalkboard" charset="0"/>
              </a:rPr>
              <a:t>Larger system </a:t>
            </a:r>
            <a:r>
              <a:rPr lang="en-US" sz="2400">
                <a:solidFill>
                  <a:schemeClr val="accent2"/>
                </a:solidFill>
                <a:latin typeface="Chalkboard" charset="0"/>
                <a:sym typeface="Symbol" pitchFamily="18" charset="2"/>
              </a:rPr>
              <a:t></a:t>
            </a:r>
            <a:r>
              <a:rPr lang="en-US" sz="2400">
                <a:solidFill>
                  <a:schemeClr val="accent2"/>
                </a:solidFill>
                <a:latin typeface="Chalkboard" charset="0"/>
              </a:rPr>
              <a:t> longer wavelength</a:t>
            </a:r>
          </a:p>
        </p:txBody>
      </p:sp>
      <p:sp>
        <p:nvSpPr>
          <p:cNvPr id="204808" name="Text Box 8"/>
          <p:cNvSpPr txBox="1">
            <a:spLocks noChangeArrowheads="1"/>
          </p:cNvSpPr>
          <p:nvPr/>
        </p:nvSpPr>
        <p:spPr bwMode="auto">
          <a:xfrm>
            <a:off x="6140450" y="4398963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C</a:t>
            </a:r>
          </a:p>
        </p:txBody>
      </p:sp>
      <p:sp>
        <p:nvSpPr>
          <p:cNvPr id="204809" name="Text Box 9"/>
          <p:cNvSpPr txBox="1">
            <a:spLocks noChangeArrowheads="1"/>
          </p:cNvSpPr>
          <p:nvPr/>
        </p:nvSpPr>
        <p:spPr bwMode="auto">
          <a:xfrm>
            <a:off x="6629400" y="4589463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C</a:t>
            </a:r>
          </a:p>
        </p:txBody>
      </p:sp>
      <p:sp>
        <p:nvSpPr>
          <p:cNvPr id="204810" name="Text Box 10"/>
          <p:cNvSpPr txBox="1">
            <a:spLocks noChangeArrowheads="1"/>
          </p:cNvSpPr>
          <p:nvPr/>
        </p:nvSpPr>
        <p:spPr bwMode="auto">
          <a:xfrm>
            <a:off x="7162800" y="4360863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C</a:t>
            </a:r>
          </a:p>
        </p:txBody>
      </p:sp>
      <p:sp>
        <p:nvSpPr>
          <p:cNvPr id="204811" name="Text Box 11"/>
          <p:cNvSpPr txBox="1">
            <a:spLocks noChangeArrowheads="1"/>
          </p:cNvSpPr>
          <p:nvPr/>
        </p:nvSpPr>
        <p:spPr bwMode="auto">
          <a:xfrm>
            <a:off x="7696200" y="4589463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C</a:t>
            </a:r>
          </a:p>
        </p:txBody>
      </p:sp>
      <p:sp>
        <p:nvSpPr>
          <p:cNvPr id="204812" name="Line 12"/>
          <p:cNvSpPr>
            <a:spLocks noChangeShapeType="1"/>
          </p:cNvSpPr>
          <p:nvPr/>
        </p:nvSpPr>
        <p:spPr bwMode="auto">
          <a:xfrm>
            <a:off x="6492875" y="4633913"/>
            <a:ext cx="228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4813" name="Line 13"/>
          <p:cNvSpPr>
            <a:spLocks noChangeShapeType="1"/>
          </p:cNvSpPr>
          <p:nvPr/>
        </p:nvSpPr>
        <p:spPr bwMode="auto">
          <a:xfrm>
            <a:off x="6464300" y="4694238"/>
            <a:ext cx="228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4814" name="Line 14"/>
          <p:cNvSpPr>
            <a:spLocks noChangeShapeType="1"/>
          </p:cNvSpPr>
          <p:nvPr/>
        </p:nvSpPr>
        <p:spPr bwMode="auto">
          <a:xfrm>
            <a:off x="7526338" y="4624388"/>
            <a:ext cx="228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4815" name="Line 15"/>
          <p:cNvSpPr>
            <a:spLocks noChangeShapeType="1"/>
          </p:cNvSpPr>
          <p:nvPr/>
        </p:nvSpPr>
        <p:spPr bwMode="auto">
          <a:xfrm>
            <a:off x="7497763" y="4684713"/>
            <a:ext cx="228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4816" name="Line 16"/>
          <p:cNvSpPr>
            <a:spLocks noChangeShapeType="1"/>
          </p:cNvSpPr>
          <p:nvPr/>
        </p:nvSpPr>
        <p:spPr bwMode="auto">
          <a:xfrm flipV="1">
            <a:off x="6985000" y="4657725"/>
            <a:ext cx="261938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4817" name="Line 17"/>
          <p:cNvSpPr>
            <a:spLocks noChangeShapeType="1"/>
          </p:cNvSpPr>
          <p:nvPr/>
        </p:nvSpPr>
        <p:spPr bwMode="auto">
          <a:xfrm flipV="1">
            <a:off x="8026400" y="4640263"/>
            <a:ext cx="261938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4818" name="Line 18"/>
          <p:cNvSpPr>
            <a:spLocks noChangeShapeType="1"/>
          </p:cNvSpPr>
          <p:nvPr/>
        </p:nvSpPr>
        <p:spPr bwMode="auto">
          <a:xfrm flipV="1">
            <a:off x="5935663" y="4632325"/>
            <a:ext cx="261937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ChangeArrowheads="1"/>
          </p:cNvSpPr>
          <p:nvPr/>
        </p:nvSpPr>
        <p:spPr bwMode="auto">
          <a:xfrm>
            <a:off x="244475" y="1100138"/>
            <a:ext cx="5829300" cy="518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8600" indent="-228600">
              <a:buFontTx/>
              <a:buChar char="•"/>
            </a:pPr>
            <a:r>
              <a:rPr lang="en-US" sz="2800">
                <a:solidFill>
                  <a:srgbClr val="800080"/>
                </a:solidFill>
              </a:rPr>
              <a:t>Excitation &amp; emission maxima</a:t>
            </a:r>
          </a:p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2800">
                <a:solidFill>
                  <a:srgbClr val="800080"/>
                </a:solidFill>
              </a:rPr>
              <a:t>Extinction coefficient </a:t>
            </a:r>
            <a:r>
              <a:rPr lang="en-US" sz="2800" b="1" i="1">
                <a:solidFill>
                  <a:srgbClr val="800080"/>
                </a:solidFill>
                <a:sym typeface="Symbol" pitchFamily="18" charset="2"/>
              </a:rPr>
              <a:t></a:t>
            </a:r>
          </a:p>
          <a:p>
            <a:pPr marL="228600" indent="-228600"/>
            <a:r>
              <a:rPr lang="en-US" sz="2000" i="1">
                <a:solidFill>
                  <a:schemeClr val="accent2"/>
                </a:solidFill>
                <a:sym typeface="Symbol" pitchFamily="18" charset="2"/>
              </a:rPr>
              <a:t>	</a:t>
            </a:r>
            <a:r>
              <a:rPr lang="en-US" sz="2000" i="1">
                <a:solidFill>
                  <a:schemeClr val="accent2"/>
                </a:solidFill>
              </a:rPr>
              <a:t> absorption cross section</a:t>
            </a:r>
          </a:p>
          <a:p>
            <a:pPr marL="228600" indent="-228600"/>
            <a:r>
              <a:rPr lang="en-US" sz="2000" i="1">
                <a:solidFill>
                  <a:schemeClr val="accent2"/>
                </a:solidFill>
              </a:rPr>
              <a:t>	</a:t>
            </a:r>
            <a:r>
              <a:rPr lang="en-US" sz="2000" i="1">
                <a:solidFill>
                  <a:schemeClr val="accent2"/>
                </a:solidFill>
                <a:sym typeface="Symbol" pitchFamily="18" charset="2"/>
              </a:rPr>
              <a:t> ≈ 50,000–100,000 </a:t>
            </a:r>
            <a:r>
              <a:rPr lang="en-US" sz="2000">
                <a:solidFill>
                  <a:schemeClr val="accent2"/>
                </a:solidFill>
              </a:rPr>
              <a:t>M</a:t>
            </a:r>
            <a:r>
              <a:rPr lang="en-US" sz="2000" baseline="30000">
                <a:solidFill>
                  <a:schemeClr val="accent2"/>
                </a:solidFill>
              </a:rPr>
              <a:t>-1</a:t>
            </a:r>
            <a:r>
              <a:rPr lang="en-US" sz="2000">
                <a:solidFill>
                  <a:schemeClr val="accent2"/>
                </a:solidFill>
              </a:rPr>
              <a:t>cm</a:t>
            </a:r>
            <a:r>
              <a:rPr lang="en-US" sz="2000" baseline="30000">
                <a:solidFill>
                  <a:schemeClr val="accent2"/>
                </a:solidFill>
              </a:rPr>
              <a:t>-1</a:t>
            </a:r>
            <a:endParaRPr lang="en-US" sz="2400">
              <a:solidFill>
                <a:schemeClr val="accent2"/>
              </a:solidFill>
              <a:sym typeface="Symbol" pitchFamily="18" charset="2"/>
            </a:endParaRPr>
          </a:p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2800">
                <a:solidFill>
                  <a:srgbClr val="800080"/>
                </a:solidFill>
              </a:rPr>
              <a:t>Fluorescence quantum yield </a:t>
            </a:r>
            <a:r>
              <a:rPr lang="en-US" sz="2800" b="1" i="1">
                <a:solidFill>
                  <a:srgbClr val="800080"/>
                </a:solidFill>
              </a:rPr>
              <a:t>Q</a:t>
            </a:r>
            <a:r>
              <a:rPr lang="en-US" sz="2800" b="1" i="1" baseline="-25000">
                <a:solidFill>
                  <a:srgbClr val="800080"/>
                </a:solidFill>
              </a:rPr>
              <a:t>f</a:t>
            </a:r>
            <a:endParaRPr lang="en-US" sz="2800" b="1" i="1">
              <a:solidFill>
                <a:srgbClr val="800080"/>
              </a:solidFill>
            </a:endParaRPr>
          </a:p>
          <a:p>
            <a:pPr marL="228600" indent="-228600"/>
            <a:r>
              <a:rPr lang="en-US" sz="2000" i="1">
                <a:solidFill>
                  <a:srgbClr val="800080"/>
                </a:solidFill>
              </a:rPr>
              <a:t>	</a:t>
            </a:r>
            <a:r>
              <a:rPr lang="en-US" sz="2000" i="1">
                <a:solidFill>
                  <a:schemeClr val="accent2"/>
                </a:solidFill>
              </a:rPr>
              <a:t>= # Photons emitted / # photons absorbed</a:t>
            </a:r>
          </a:p>
          <a:p>
            <a:pPr marL="228600" indent="-228600"/>
            <a:r>
              <a:rPr lang="en-US" sz="2000" i="1">
                <a:solidFill>
                  <a:schemeClr val="accent2"/>
                </a:solidFill>
              </a:rPr>
              <a:t>	Q</a:t>
            </a:r>
            <a:r>
              <a:rPr lang="en-US" sz="2000" i="1" baseline="-25000">
                <a:solidFill>
                  <a:schemeClr val="accent2"/>
                </a:solidFill>
              </a:rPr>
              <a:t>f</a:t>
            </a:r>
            <a:r>
              <a:rPr lang="en-US" sz="2000" i="1">
                <a:solidFill>
                  <a:schemeClr val="accent2"/>
                </a:solidFill>
                <a:sym typeface="Symbol" pitchFamily="18" charset="2"/>
              </a:rPr>
              <a:t> ≈ 25–90%</a:t>
            </a:r>
            <a:endParaRPr lang="en-US" sz="2000" i="1">
              <a:solidFill>
                <a:schemeClr val="accent2"/>
              </a:solidFill>
            </a:endParaRPr>
          </a:p>
          <a:p>
            <a:pPr marL="228600" indent="-228600"/>
            <a:r>
              <a:rPr lang="en-US" sz="2000" i="1">
                <a:solidFill>
                  <a:schemeClr val="accent2"/>
                </a:solidFill>
              </a:rPr>
              <a:t>	Brightness </a:t>
            </a:r>
            <a:r>
              <a:rPr lang="en-US" sz="2000" i="1">
                <a:solidFill>
                  <a:schemeClr val="accent2"/>
                </a:solidFill>
                <a:sym typeface="Symbol" pitchFamily="18" charset="2"/>
              </a:rPr>
              <a:t></a:t>
            </a:r>
            <a:r>
              <a:rPr lang="en-US" sz="2000" i="1">
                <a:solidFill>
                  <a:schemeClr val="accent2"/>
                </a:solidFill>
              </a:rPr>
              <a:t> </a:t>
            </a:r>
            <a:r>
              <a:rPr lang="en-US" sz="2000" b="1" i="1">
                <a:solidFill>
                  <a:schemeClr val="accent2"/>
                </a:solidFill>
                <a:sym typeface="Symbol" pitchFamily="18" charset="2"/>
              </a:rPr>
              <a:t></a:t>
            </a:r>
            <a:r>
              <a:rPr lang="en-US" sz="2000" b="1" i="1">
                <a:solidFill>
                  <a:schemeClr val="accent2"/>
                </a:solidFill>
              </a:rPr>
              <a:t> Q</a:t>
            </a:r>
            <a:r>
              <a:rPr lang="en-US" sz="2000" b="1" i="1" baseline="-25000">
                <a:solidFill>
                  <a:schemeClr val="accent2"/>
                </a:solidFill>
              </a:rPr>
              <a:t>f</a:t>
            </a:r>
            <a:endParaRPr lang="en-US" sz="2000" b="1" i="1">
              <a:solidFill>
                <a:schemeClr val="accent2"/>
              </a:solidFill>
            </a:endParaRPr>
          </a:p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2800">
                <a:solidFill>
                  <a:srgbClr val="800080"/>
                </a:solidFill>
              </a:rPr>
              <a:t>Photo-bleaching quantum yield </a:t>
            </a:r>
            <a:r>
              <a:rPr lang="en-US" sz="2800" b="1" i="1">
                <a:solidFill>
                  <a:srgbClr val="800080"/>
                </a:solidFill>
              </a:rPr>
              <a:t>Q</a:t>
            </a:r>
            <a:r>
              <a:rPr lang="en-US" sz="2800" b="1" i="1" baseline="-25000">
                <a:solidFill>
                  <a:srgbClr val="800080"/>
                </a:solidFill>
              </a:rPr>
              <a:t>b</a:t>
            </a:r>
            <a:endParaRPr lang="en-US" sz="2800" b="1" i="1">
              <a:solidFill>
                <a:srgbClr val="800080"/>
              </a:solidFill>
            </a:endParaRPr>
          </a:p>
          <a:p>
            <a:pPr marL="228600" indent="-228600"/>
            <a:r>
              <a:rPr lang="en-US" sz="2000" b="1" i="1">
                <a:solidFill>
                  <a:schemeClr val="accent2"/>
                </a:solidFill>
              </a:rPr>
              <a:t>	= </a:t>
            </a:r>
            <a:r>
              <a:rPr lang="en-US" sz="2000" i="1">
                <a:solidFill>
                  <a:schemeClr val="accent2"/>
                </a:solidFill>
              </a:rPr>
              <a:t>average # of photons emitted</a:t>
            </a:r>
          </a:p>
          <a:p>
            <a:pPr marL="228600" indent="-228600"/>
            <a:r>
              <a:rPr lang="en-US" sz="2000" i="1">
                <a:solidFill>
                  <a:schemeClr val="accent2"/>
                </a:solidFill>
              </a:rPr>
              <a:t>	per molecule before bleaching.</a:t>
            </a:r>
          </a:p>
          <a:p>
            <a:pPr marL="228600" indent="-228600"/>
            <a:r>
              <a:rPr lang="en-US" sz="2000" i="1">
                <a:solidFill>
                  <a:schemeClr val="accent2"/>
                </a:solidFill>
              </a:rPr>
              <a:t>	Depends on environment.</a:t>
            </a:r>
          </a:p>
          <a:p>
            <a:pPr marL="228600" indent="-228600"/>
            <a:r>
              <a:rPr lang="en-US" sz="2000" i="1">
                <a:solidFill>
                  <a:schemeClr val="accent2"/>
                </a:solidFill>
              </a:rPr>
              <a:t>	</a:t>
            </a:r>
            <a:r>
              <a:rPr lang="en-US" sz="2000" i="1">
                <a:solidFill>
                  <a:schemeClr val="accent2"/>
                </a:solidFill>
                <a:sym typeface="Symbol" pitchFamily="18" charset="2"/>
              </a:rPr>
              <a:t></a:t>
            </a:r>
            <a:r>
              <a:rPr lang="en-US" sz="2000" i="1">
                <a:solidFill>
                  <a:schemeClr val="accent2"/>
                </a:solidFill>
              </a:rPr>
              <a:t> </a:t>
            </a:r>
            <a:r>
              <a:rPr lang="en-US" sz="2000" b="1" i="1">
                <a:solidFill>
                  <a:schemeClr val="accent2"/>
                </a:solidFill>
              </a:rPr>
              <a:t>Q</a:t>
            </a:r>
            <a:r>
              <a:rPr lang="en-US" sz="2000" b="1" i="1" baseline="-25000">
                <a:solidFill>
                  <a:schemeClr val="accent2"/>
                </a:solidFill>
              </a:rPr>
              <a:t>f </a:t>
            </a:r>
            <a:r>
              <a:rPr lang="en-US" sz="2000" b="1" i="1">
                <a:solidFill>
                  <a:schemeClr val="accent2"/>
                </a:solidFill>
              </a:rPr>
              <a:t> / Q</a:t>
            </a:r>
            <a:r>
              <a:rPr lang="en-US" sz="2000" b="1" i="1" baseline="-25000"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210947" name="Rectangle 3"/>
          <p:cNvSpPr>
            <a:spLocks noChangeArrowheads="1"/>
          </p:cNvSpPr>
          <p:nvPr/>
        </p:nvSpPr>
        <p:spPr bwMode="auto">
          <a:xfrm>
            <a:off x="1541463" y="339725"/>
            <a:ext cx="59658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>
                <a:solidFill>
                  <a:schemeClr val="tx2"/>
                </a:solidFill>
              </a:rPr>
              <a:t>Parameters of fluorescent molecules</a:t>
            </a:r>
          </a:p>
        </p:txBody>
      </p:sp>
      <p:grpSp>
        <p:nvGrpSpPr>
          <p:cNvPr id="210948" name="Group 4"/>
          <p:cNvGrpSpPr>
            <a:grpSpLocks/>
          </p:cNvGrpSpPr>
          <p:nvPr/>
        </p:nvGrpSpPr>
        <p:grpSpPr bwMode="auto">
          <a:xfrm>
            <a:off x="7612063" y="1489075"/>
            <a:ext cx="685800" cy="1295400"/>
            <a:chOff x="4800" y="816"/>
            <a:chExt cx="432" cy="816"/>
          </a:xfrm>
        </p:grpSpPr>
        <p:sp>
          <p:nvSpPr>
            <p:cNvPr id="210949" name="Freeform 5"/>
            <p:cNvSpPr>
              <a:spLocks/>
            </p:cNvSpPr>
            <p:nvPr/>
          </p:nvSpPr>
          <p:spPr bwMode="auto">
            <a:xfrm>
              <a:off x="4848" y="922"/>
              <a:ext cx="336" cy="6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67"/>
                </a:cxn>
                <a:cxn ang="0">
                  <a:pos x="336" y="672"/>
                </a:cxn>
                <a:cxn ang="0">
                  <a:pos x="336" y="0"/>
                </a:cxn>
                <a:cxn ang="0">
                  <a:pos x="0" y="0"/>
                </a:cxn>
              </a:cxnLst>
              <a:rect l="0" t="0" r="r" b="b"/>
              <a:pathLst>
                <a:path w="336" h="672">
                  <a:moveTo>
                    <a:pt x="0" y="0"/>
                  </a:moveTo>
                  <a:cubicBezTo>
                    <a:pt x="0" y="222"/>
                    <a:pt x="0" y="444"/>
                    <a:pt x="0" y="667"/>
                  </a:cubicBezTo>
                  <a:lnTo>
                    <a:pt x="336" y="672"/>
                  </a:lnTo>
                  <a:cubicBezTo>
                    <a:pt x="336" y="672"/>
                    <a:pt x="336" y="336"/>
                    <a:pt x="336" y="0"/>
                  </a:cubicBezTo>
                  <a:cubicBezTo>
                    <a:pt x="203" y="4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6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50" name="Freeform 6"/>
            <p:cNvSpPr>
              <a:spLocks/>
            </p:cNvSpPr>
            <p:nvPr/>
          </p:nvSpPr>
          <p:spPr bwMode="auto">
            <a:xfrm>
              <a:off x="4800" y="816"/>
              <a:ext cx="432" cy="8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16"/>
                </a:cxn>
                <a:cxn ang="0">
                  <a:pos x="432" y="816"/>
                </a:cxn>
                <a:cxn ang="0">
                  <a:pos x="432" y="0"/>
                </a:cxn>
                <a:cxn ang="0">
                  <a:pos x="384" y="0"/>
                </a:cxn>
                <a:cxn ang="0">
                  <a:pos x="384" y="768"/>
                </a:cxn>
                <a:cxn ang="0">
                  <a:pos x="48" y="768"/>
                </a:cxn>
                <a:cxn ang="0">
                  <a:pos x="48" y="0"/>
                </a:cxn>
                <a:cxn ang="0">
                  <a:pos x="0" y="0"/>
                </a:cxn>
              </a:cxnLst>
              <a:rect l="0" t="0" r="r" b="b"/>
              <a:pathLst>
                <a:path w="432" h="816">
                  <a:moveTo>
                    <a:pt x="0" y="0"/>
                  </a:moveTo>
                  <a:lnTo>
                    <a:pt x="0" y="816"/>
                  </a:lnTo>
                  <a:lnTo>
                    <a:pt x="432" y="816"/>
                  </a:lnTo>
                  <a:lnTo>
                    <a:pt x="432" y="0"/>
                  </a:lnTo>
                  <a:lnTo>
                    <a:pt x="384" y="0"/>
                  </a:lnTo>
                  <a:lnTo>
                    <a:pt x="384" y="768"/>
                  </a:lnTo>
                  <a:lnTo>
                    <a:pt x="48" y="768"/>
                  </a:lnTo>
                  <a:lnTo>
                    <a:pt x="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6934200" y="3360738"/>
          <a:ext cx="20701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55" name="Equation" r:id="rId4" imgW="838200" imgH="203200" progId="Equation.3">
                  <p:embed/>
                </p:oleObj>
              </mc:Choice>
              <mc:Fallback>
                <p:oleObj name="Equation" r:id="rId4" imgW="838200" imgH="2032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3360738"/>
                        <a:ext cx="207010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0952" name="Line 8"/>
          <p:cNvSpPr>
            <a:spLocks noChangeShapeType="1"/>
          </p:cNvSpPr>
          <p:nvPr/>
        </p:nvSpPr>
        <p:spPr bwMode="auto">
          <a:xfrm flipV="1">
            <a:off x="7078663" y="164147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>
            <a:off x="7002463" y="2555875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0954" name="Freeform 10"/>
          <p:cNvSpPr>
            <a:spLocks/>
          </p:cNvSpPr>
          <p:nvPr/>
        </p:nvSpPr>
        <p:spPr bwMode="auto">
          <a:xfrm>
            <a:off x="7053263" y="1870075"/>
            <a:ext cx="1795462" cy="576263"/>
          </a:xfrm>
          <a:custGeom>
            <a:avLst/>
            <a:gdLst/>
            <a:ahLst/>
            <a:cxnLst>
              <a:cxn ang="0">
                <a:pos x="16" y="0"/>
              </a:cxn>
              <a:cxn ang="0">
                <a:pos x="400" y="0"/>
              </a:cxn>
              <a:cxn ang="0">
                <a:pos x="795" y="363"/>
              </a:cxn>
              <a:cxn ang="0">
                <a:pos x="1131" y="363"/>
              </a:cxn>
            </a:cxnLst>
            <a:rect l="0" t="0" r="r" b="b"/>
            <a:pathLst>
              <a:path w="1131" h="363">
                <a:moveTo>
                  <a:pt x="16" y="0"/>
                </a:moveTo>
                <a:cubicBezTo>
                  <a:pt x="16" y="0"/>
                  <a:pt x="0" y="0"/>
                  <a:pt x="400" y="0"/>
                </a:cubicBezTo>
                <a:cubicBezTo>
                  <a:pt x="496" y="288"/>
                  <a:pt x="675" y="315"/>
                  <a:pt x="795" y="363"/>
                </a:cubicBezTo>
                <a:lnTo>
                  <a:pt x="1131" y="363"/>
                </a:lnTo>
              </a:path>
            </a:pathLst>
          </a:custGeom>
          <a:noFill/>
          <a:ln w="19050" cmpd="sng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0955" name="Rectangle 11"/>
          <p:cNvSpPr>
            <a:spLocks noChangeArrowheads="1"/>
          </p:cNvSpPr>
          <p:nvPr/>
        </p:nvSpPr>
        <p:spPr bwMode="auto">
          <a:xfrm>
            <a:off x="6469063" y="1565275"/>
            <a:ext cx="6365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1">
                <a:latin typeface="Times New Roman" pitchFamily="18" charset="0"/>
              </a:rPr>
              <a:t>I</a:t>
            </a:r>
            <a:r>
              <a:rPr lang="en-US" sz="2800" baseline="-25000">
                <a:latin typeface="Times New Roman" pitchFamily="18" charset="0"/>
              </a:rPr>
              <a:t>exc</a:t>
            </a:r>
            <a:endParaRPr lang="en-US" sz="2800">
              <a:latin typeface="Times New Roman" pitchFamily="18" charset="0"/>
            </a:endParaRPr>
          </a:p>
        </p:txBody>
      </p:sp>
      <p:sp>
        <p:nvSpPr>
          <p:cNvPr id="210956" name="Line 12"/>
          <p:cNvSpPr>
            <a:spLocks noChangeShapeType="1"/>
          </p:cNvSpPr>
          <p:nvPr/>
        </p:nvSpPr>
        <p:spPr bwMode="auto">
          <a:xfrm>
            <a:off x="7688263" y="286067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0957" name="Rectangle 13"/>
          <p:cNvSpPr>
            <a:spLocks noChangeArrowheads="1"/>
          </p:cNvSpPr>
          <p:nvPr/>
        </p:nvSpPr>
        <p:spPr bwMode="auto">
          <a:xfrm>
            <a:off x="7840663" y="2860675"/>
            <a:ext cx="25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>
                <a:latin typeface="Times New Roman" pitchFamily="18" charset="0"/>
              </a:rPr>
              <a:t>l</a:t>
            </a:r>
            <a:endParaRPr lang="en-US" sz="2000">
              <a:latin typeface="Times New Roman" pitchFamily="18" charset="0"/>
            </a:endParaRPr>
          </a:p>
        </p:txBody>
      </p:sp>
      <p:sp>
        <p:nvSpPr>
          <p:cNvPr id="210958" name="Rectangle 14"/>
          <p:cNvSpPr>
            <a:spLocks noChangeArrowheads="1"/>
          </p:cNvSpPr>
          <p:nvPr/>
        </p:nvSpPr>
        <p:spPr bwMode="auto">
          <a:xfrm>
            <a:off x="7764463" y="1741488"/>
            <a:ext cx="3540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>
                <a:latin typeface="Times New Roman" pitchFamily="18" charset="0"/>
              </a:rPr>
              <a:t>C</a:t>
            </a:r>
          </a:p>
        </p:txBody>
      </p:sp>
      <p:sp>
        <p:nvSpPr>
          <p:cNvPr id="210959" name="Freeform 15"/>
          <p:cNvSpPr>
            <a:spLocks/>
          </p:cNvSpPr>
          <p:nvPr/>
        </p:nvSpPr>
        <p:spPr bwMode="auto">
          <a:xfrm>
            <a:off x="8137525" y="3614738"/>
            <a:ext cx="523875" cy="660400"/>
          </a:xfrm>
          <a:custGeom>
            <a:avLst/>
            <a:gdLst/>
            <a:ahLst/>
            <a:cxnLst>
              <a:cxn ang="0">
                <a:pos x="0" y="416"/>
              </a:cxn>
              <a:cxn ang="0">
                <a:pos x="330" y="0"/>
              </a:cxn>
            </a:cxnLst>
            <a:rect l="0" t="0" r="r" b="b"/>
            <a:pathLst>
              <a:path w="330" h="416">
                <a:moveTo>
                  <a:pt x="0" y="416"/>
                </a:moveTo>
                <a:cubicBezTo>
                  <a:pt x="85" y="373"/>
                  <a:pt x="268" y="237"/>
                  <a:pt x="330" y="0"/>
                </a:cubicBezTo>
              </a:path>
            </a:pathLst>
          </a:custGeom>
          <a:noFill/>
          <a:ln w="9525">
            <a:solidFill>
              <a:srgbClr val="80008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0960" name="Rectangle 16"/>
          <p:cNvSpPr>
            <a:spLocks noChangeArrowheads="1"/>
          </p:cNvSpPr>
          <p:nvPr/>
        </p:nvSpPr>
        <p:spPr bwMode="auto">
          <a:xfrm>
            <a:off x="6765925" y="4122738"/>
            <a:ext cx="1376363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800080"/>
                </a:solidFill>
                <a:latin typeface="Chalkboard" charset="0"/>
                <a:sym typeface="Symbol" pitchFamily="18" charset="2"/>
              </a:rPr>
              <a:t></a:t>
            </a:r>
            <a:r>
              <a:rPr lang="en-US" i="1">
                <a:solidFill>
                  <a:srgbClr val="800080"/>
                </a:solidFill>
                <a:latin typeface="Helvetica" pitchFamily="34" charset="0"/>
              </a:rPr>
              <a:t>: </a:t>
            </a:r>
            <a:r>
              <a:rPr lang="en-US">
                <a:solidFill>
                  <a:srgbClr val="800080"/>
                </a:solidFill>
                <a:latin typeface="Helvetica" pitchFamily="34" charset="0"/>
              </a:rPr>
              <a:t>extinction</a:t>
            </a:r>
          </a:p>
          <a:p>
            <a:r>
              <a:rPr lang="en-US">
                <a:solidFill>
                  <a:srgbClr val="800080"/>
                </a:solidFill>
                <a:latin typeface="Helvetica" pitchFamily="34" charset="0"/>
              </a:rPr>
              <a:t>coefficent</a:t>
            </a:r>
          </a:p>
          <a:p>
            <a:r>
              <a:rPr lang="en-US">
                <a:solidFill>
                  <a:srgbClr val="800080"/>
                </a:solidFill>
                <a:latin typeface="Helvetica" pitchFamily="34" charset="0"/>
              </a:rPr>
              <a:t>(M</a:t>
            </a:r>
            <a:r>
              <a:rPr lang="en-US" baseline="30000">
                <a:solidFill>
                  <a:srgbClr val="800080"/>
                </a:solidFill>
                <a:latin typeface="Helvetica" pitchFamily="34" charset="0"/>
              </a:rPr>
              <a:t>-1</a:t>
            </a:r>
            <a:r>
              <a:rPr lang="en-US">
                <a:solidFill>
                  <a:srgbClr val="800080"/>
                </a:solidFill>
                <a:latin typeface="Helvetica" pitchFamily="34" charset="0"/>
              </a:rPr>
              <a:t>cm</a:t>
            </a:r>
            <a:r>
              <a:rPr lang="en-US" baseline="30000">
                <a:solidFill>
                  <a:srgbClr val="800080"/>
                </a:solidFill>
                <a:latin typeface="Helvetica" pitchFamily="34" charset="0"/>
              </a:rPr>
              <a:t>-1</a:t>
            </a:r>
            <a:r>
              <a:rPr lang="en-US">
                <a:solidFill>
                  <a:srgbClr val="800080"/>
                </a:solidFill>
                <a:latin typeface="Helvetica" pitchFamily="34" charset="0"/>
              </a:rPr>
              <a:t>)</a:t>
            </a:r>
          </a:p>
        </p:txBody>
      </p:sp>
      <p:sp>
        <p:nvSpPr>
          <p:cNvPr id="210961" name="Freeform 17"/>
          <p:cNvSpPr>
            <a:spLocks/>
          </p:cNvSpPr>
          <p:nvPr/>
        </p:nvSpPr>
        <p:spPr bwMode="auto">
          <a:xfrm>
            <a:off x="8180388" y="3622675"/>
            <a:ext cx="557212" cy="1736725"/>
          </a:xfrm>
          <a:custGeom>
            <a:avLst/>
            <a:gdLst/>
            <a:ahLst/>
            <a:cxnLst>
              <a:cxn ang="0">
                <a:pos x="0" y="1056"/>
              </a:cxn>
              <a:cxn ang="0">
                <a:pos x="341" y="0"/>
              </a:cxn>
            </a:cxnLst>
            <a:rect l="0" t="0" r="r" b="b"/>
            <a:pathLst>
              <a:path w="341" h="1056">
                <a:moveTo>
                  <a:pt x="0" y="1056"/>
                </a:moveTo>
                <a:cubicBezTo>
                  <a:pt x="128" y="875"/>
                  <a:pt x="325" y="635"/>
                  <a:pt x="341" y="0"/>
                </a:cubicBezTo>
              </a:path>
            </a:pathLst>
          </a:custGeom>
          <a:noFill/>
          <a:ln w="9525">
            <a:solidFill>
              <a:srgbClr val="80008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0962" name="Rectangle 18"/>
          <p:cNvSpPr>
            <a:spLocks noChangeArrowheads="1"/>
          </p:cNvSpPr>
          <p:nvPr/>
        </p:nvSpPr>
        <p:spPr bwMode="auto">
          <a:xfrm>
            <a:off x="6765925" y="5299075"/>
            <a:ext cx="151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800080"/>
                </a:solidFill>
                <a:latin typeface="Times" pitchFamily="18" charset="0"/>
                <a:sym typeface="Symbol" pitchFamily="18" charset="2"/>
              </a:rPr>
              <a:t>l</a:t>
            </a:r>
            <a:r>
              <a:rPr lang="en-US" i="1">
                <a:solidFill>
                  <a:srgbClr val="800080"/>
                </a:solidFill>
                <a:latin typeface="Helvetica" pitchFamily="34" charset="0"/>
              </a:rPr>
              <a:t>: </a:t>
            </a:r>
            <a:r>
              <a:rPr lang="en-US">
                <a:solidFill>
                  <a:srgbClr val="800080"/>
                </a:solidFill>
                <a:latin typeface="Helvetica" pitchFamily="34" charset="0"/>
              </a:rPr>
              <a:t>length (cm)</a:t>
            </a:r>
          </a:p>
        </p:txBody>
      </p:sp>
      <p:sp>
        <p:nvSpPr>
          <p:cNvPr id="210963" name="Freeform 19"/>
          <p:cNvSpPr>
            <a:spLocks/>
          </p:cNvSpPr>
          <p:nvPr/>
        </p:nvSpPr>
        <p:spPr bwMode="auto">
          <a:xfrm>
            <a:off x="8559800" y="3630613"/>
            <a:ext cx="304800" cy="2363787"/>
          </a:xfrm>
          <a:custGeom>
            <a:avLst/>
            <a:gdLst/>
            <a:ahLst/>
            <a:cxnLst>
              <a:cxn ang="0">
                <a:pos x="0" y="1563"/>
              </a:cxn>
              <a:cxn ang="0">
                <a:pos x="208" y="0"/>
              </a:cxn>
            </a:cxnLst>
            <a:rect l="0" t="0" r="r" b="b"/>
            <a:pathLst>
              <a:path w="208" h="1563">
                <a:moveTo>
                  <a:pt x="0" y="1563"/>
                </a:moveTo>
                <a:cubicBezTo>
                  <a:pt x="139" y="1019"/>
                  <a:pt x="208" y="502"/>
                  <a:pt x="208" y="0"/>
                </a:cubicBezTo>
              </a:path>
            </a:pathLst>
          </a:custGeom>
          <a:noFill/>
          <a:ln w="9525">
            <a:solidFill>
              <a:srgbClr val="80008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0964" name="Rectangle 20"/>
          <p:cNvSpPr>
            <a:spLocks noChangeArrowheads="1"/>
          </p:cNvSpPr>
          <p:nvPr/>
        </p:nvSpPr>
        <p:spPr bwMode="auto">
          <a:xfrm>
            <a:off x="6757988" y="5926138"/>
            <a:ext cx="2241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800080"/>
                </a:solidFill>
                <a:latin typeface="Times" pitchFamily="18" charset="0"/>
                <a:sym typeface="Symbol" pitchFamily="18" charset="2"/>
              </a:rPr>
              <a:t>C</a:t>
            </a:r>
            <a:r>
              <a:rPr lang="en-US" i="1">
                <a:solidFill>
                  <a:srgbClr val="800080"/>
                </a:solidFill>
                <a:latin typeface="Helvetica" pitchFamily="34" charset="0"/>
              </a:rPr>
              <a:t>: </a:t>
            </a:r>
            <a:r>
              <a:rPr lang="en-US">
                <a:solidFill>
                  <a:srgbClr val="800080"/>
                </a:solidFill>
                <a:latin typeface="Helvetica" pitchFamily="34" charset="0"/>
              </a:rPr>
              <a:t>concentration (M)</a:t>
            </a:r>
          </a:p>
        </p:txBody>
      </p:sp>
      <p:sp>
        <p:nvSpPr>
          <p:cNvPr id="210965" name="Rectangle 21"/>
          <p:cNvSpPr>
            <a:spLocks noChangeArrowheads="1"/>
          </p:cNvSpPr>
          <p:nvPr/>
        </p:nvSpPr>
        <p:spPr bwMode="auto">
          <a:xfrm>
            <a:off x="6470650" y="1379538"/>
            <a:ext cx="2546350" cy="510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0966" name="Rectangle 22"/>
          <p:cNvSpPr>
            <a:spLocks noChangeArrowheads="1"/>
          </p:cNvSpPr>
          <p:nvPr/>
        </p:nvSpPr>
        <p:spPr bwMode="auto">
          <a:xfrm>
            <a:off x="7112000" y="1474788"/>
            <a:ext cx="396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>
                <a:latin typeface="Times New Roman" pitchFamily="18" charset="0"/>
              </a:rPr>
              <a:t>I</a:t>
            </a:r>
            <a:r>
              <a:rPr lang="en-US" sz="2000" baseline="-25000">
                <a:latin typeface="Times New Roman" pitchFamily="18" charset="0"/>
              </a:rPr>
              <a:t>in</a:t>
            </a:r>
          </a:p>
        </p:txBody>
      </p:sp>
      <p:sp>
        <p:nvSpPr>
          <p:cNvPr id="210967" name="Rectangle 23"/>
          <p:cNvSpPr>
            <a:spLocks noChangeArrowheads="1"/>
          </p:cNvSpPr>
          <p:nvPr/>
        </p:nvSpPr>
        <p:spPr bwMode="auto">
          <a:xfrm>
            <a:off x="8432800" y="1974850"/>
            <a:ext cx="479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>
                <a:latin typeface="Times New Roman" pitchFamily="18" charset="0"/>
              </a:rPr>
              <a:t>I</a:t>
            </a:r>
            <a:r>
              <a:rPr lang="en-US" sz="2000" baseline="-25000">
                <a:latin typeface="Times New Roman" pitchFamily="18" charset="0"/>
              </a:rPr>
              <a:t>out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Parameters for some common fluorophores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7772400" cy="5181600"/>
          </a:xfrm>
        </p:spPr>
        <p:txBody>
          <a:bodyPr/>
          <a:lstStyle/>
          <a:p>
            <a:pPr>
              <a:spcBef>
                <a:spcPct val="40000"/>
              </a:spcBef>
              <a:buFontTx/>
              <a:buNone/>
            </a:pPr>
            <a:r>
              <a:rPr lang="en-US" sz="2000"/>
              <a:t>Dye</a:t>
            </a:r>
            <a:r>
              <a:rPr lang="en-US" sz="2000">
                <a:latin typeface="Symbol" pitchFamily="18" charset="2"/>
              </a:rPr>
              <a:t>		l</a:t>
            </a:r>
            <a:r>
              <a:rPr lang="en-US" sz="2000" baseline="-25000"/>
              <a:t>ex</a:t>
            </a:r>
            <a:r>
              <a:rPr lang="en-US" sz="2000"/>
              <a:t>	</a:t>
            </a:r>
            <a:r>
              <a:rPr lang="en-US" sz="2000">
                <a:latin typeface="Symbol" pitchFamily="18" charset="2"/>
              </a:rPr>
              <a:t>l</a:t>
            </a:r>
            <a:r>
              <a:rPr lang="en-US" sz="2000" baseline="-25000"/>
              <a:t>em</a:t>
            </a:r>
            <a:r>
              <a:rPr lang="en-US" sz="2000"/>
              <a:t>	</a:t>
            </a:r>
            <a:r>
              <a:rPr lang="en-US" sz="2000">
                <a:latin typeface="Symbol" pitchFamily="18" charset="2"/>
              </a:rPr>
              <a:t>e </a:t>
            </a:r>
            <a:r>
              <a:rPr lang="en-US" sz="2000"/>
              <a:t>		QY	brightness</a:t>
            </a:r>
          </a:p>
          <a:p>
            <a:pPr>
              <a:spcBef>
                <a:spcPct val="40000"/>
              </a:spcBef>
              <a:buFontTx/>
              <a:buNone/>
            </a:pPr>
            <a:r>
              <a:rPr lang="en-US" sz="2000"/>
              <a:t>DAPI		350	470	  27000		0.58	15.7	</a:t>
            </a:r>
          </a:p>
          <a:p>
            <a:pPr>
              <a:spcBef>
                <a:spcPct val="40000"/>
              </a:spcBef>
              <a:buFontTx/>
              <a:buNone/>
            </a:pPr>
            <a:r>
              <a:rPr lang="en-US" sz="2000"/>
              <a:t>Fluorescein	490	520	  67000		0.71	47.6</a:t>
            </a:r>
          </a:p>
          <a:p>
            <a:pPr>
              <a:spcBef>
                <a:spcPct val="40000"/>
              </a:spcBef>
              <a:buFontTx/>
              <a:buNone/>
            </a:pPr>
            <a:r>
              <a:rPr lang="en-US" sz="2000"/>
              <a:t>Alexa 488	494	517	  73000		0.6	43.8</a:t>
            </a:r>
          </a:p>
          <a:p>
            <a:pPr>
              <a:spcBef>
                <a:spcPct val="40000"/>
              </a:spcBef>
              <a:buFontTx/>
              <a:buNone/>
            </a:pPr>
            <a:r>
              <a:rPr lang="en-US" sz="2000"/>
              <a:t>Rhodamine	554	573	  85000		0.28	23.8	</a:t>
            </a:r>
          </a:p>
          <a:p>
            <a:pPr>
              <a:spcBef>
                <a:spcPct val="40000"/>
              </a:spcBef>
              <a:buFontTx/>
              <a:buNone/>
            </a:pPr>
            <a:r>
              <a:rPr lang="en-US" sz="2000"/>
              <a:t>Cy3		554	568	130000		0.14	18.2</a:t>
            </a:r>
          </a:p>
          <a:p>
            <a:pPr>
              <a:spcBef>
                <a:spcPct val="40000"/>
              </a:spcBef>
              <a:buFontTx/>
              <a:buNone/>
            </a:pPr>
            <a:r>
              <a:rPr lang="en-US" sz="2000"/>
              <a:t>Cy5		652	672	200000		0.18	36</a:t>
            </a:r>
          </a:p>
          <a:p>
            <a:pPr>
              <a:spcBef>
                <a:spcPct val="40000"/>
              </a:spcBef>
              <a:buFontTx/>
              <a:buNone/>
            </a:pPr>
            <a:r>
              <a:rPr lang="en-US" sz="2000"/>
              <a:t>GFP		488	507	  56000		0.6	33.6</a:t>
            </a:r>
          </a:p>
          <a:p>
            <a:pPr>
              <a:spcBef>
                <a:spcPct val="40000"/>
              </a:spcBef>
              <a:buFontTx/>
              <a:buNone/>
            </a:pPr>
            <a:r>
              <a:rPr lang="en-US" sz="2000"/>
              <a:t>mCherry	587	610	  72000		0.22	15.8</a:t>
            </a:r>
          </a:p>
          <a:p>
            <a:pPr>
              <a:spcBef>
                <a:spcPct val="40000"/>
              </a:spcBef>
              <a:buFontTx/>
              <a:buNone/>
            </a:pPr>
            <a:r>
              <a:rPr lang="en-US" sz="2000"/>
              <a:t>CFP		433	475	  32500		0.4	13	</a:t>
            </a:r>
          </a:p>
          <a:p>
            <a:pPr>
              <a:spcBef>
                <a:spcPct val="40000"/>
              </a:spcBef>
              <a:buFontTx/>
              <a:buNone/>
            </a:pPr>
            <a:r>
              <a:rPr lang="en-US" sz="2000"/>
              <a:t>YFP		516	529	  77000		0.76	58.5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ChangeArrowheads="1"/>
          </p:cNvSpPr>
          <p:nvPr/>
        </p:nvSpPr>
        <p:spPr bwMode="auto">
          <a:xfrm>
            <a:off x="838200" y="417513"/>
            <a:ext cx="7620000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>
                <a:solidFill>
                  <a:schemeClr val="tx2"/>
                </a:solidFill>
                <a:latin typeface="Chalkboard" charset="0"/>
              </a:rPr>
              <a:t>The Enemy:</a:t>
            </a:r>
          </a:p>
          <a:p>
            <a:pPr algn="ctr">
              <a:lnSpc>
                <a:spcPct val="90000"/>
              </a:lnSpc>
            </a:pPr>
            <a:r>
              <a:rPr lang="en-US" sz="3600" i="1">
                <a:solidFill>
                  <a:schemeClr val="tx2"/>
                </a:solidFill>
                <a:latin typeface="Chalkboard" charset="0"/>
              </a:rPr>
              <a:t>Photo-bleaching</a:t>
            </a:r>
          </a:p>
        </p:txBody>
      </p:sp>
      <p:grpSp>
        <p:nvGrpSpPr>
          <p:cNvPr id="211971" name="Group 3"/>
          <p:cNvGrpSpPr>
            <a:grpSpLocks/>
          </p:cNvGrpSpPr>
          <p:nvPr/>
        </p:nvGrpSpPr>
        <p:grpSpPr bwMode="auto">
          <a:xfrm>
            <a:off x="169863" y="1649413"/>
            <a:ext cx="8753475" cy="1682750"/>
            <a:chOff x="107" y="1039"/>
            <a:chExt cx="5514" cy="1060"/>
          </a:xfrm>
        </p:grpSpPr>
        <p:grpSp>
          <p:nvGrpSpPr>
            <p:cNvPr id="211972" name="Group 4"/>
            <p:cNvGrpSpPr>
              <a:grpSpLocks/>
            </p:cNvGrpSpPr>
            <p:nvPr/>
          </p:nvGrpSpPr>
          <p:grpSpPr bwMode="auto">
            <a:xfrm>
              <a:off x="107" y="1098"/>
              <a:ext cx="2769" cy="1001"/>
              <a:chOff x="1611" y="1127"/>
              <a:chExt cx="2393" cy="865"/>
            </a:xfrm>
          </p:grpSpPr>
          <p:pic>
            <p:nvPicPr>
              <p:cNvPr id="211973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4486" b="51588"/>
              <a:stretch>
                <a:fillRect/>
              </a:stretch>
            </p:blipFill>
            <p:spPr bwMode="auto">
              <a:xfrm>
                <a:off x="1672" y="1127"/>
                <a:ext cx="2332" cy="797"/>
              </a:xfrm>
              <a:prstGeom prst="rect">
                <a:avLst/>
              </a:prstGeom>
              <a:noFill/>
            </p:spPr>
          </p:pic>
          <p:sp>
            <p:nvSpPr>
              <p:cNvPr id="211974" name="Rectangle 6"/>
              <p:cNvSpPr>
                <a:spLocks noChangeArrowheads="1"/>
              </p:cNvSpPr>
              <p:nvPr/>
            </p:nvSpPr>
            <p:spPr bwMode="auto">
              <a:xfrm>
                <a:off x="1611" y="1901"/>
                <a:ext cx="2357" cy="9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1975" name="Group 7"/>
            <p:cNvGrpSpPr>
              <a:grpSpLocks/>
            </p:cNvGrpSpPr>
            <p:nvPr/>
          </p:nvGrpSpPr>
          <p:grpSpPr bwMode="auto">
            <a:xfrm>
              <a:off x="2852" y="1039"/>
              <a:ext cx="2769" cy="951"/>
              <a:chOff x="1611" y="1901"/>
              <a:chExt cx="2393" cy="822"/>
            </a:xfrm>
          </p:grpSpPr>
          <p:pic>
            <p:nvPicPr>
              <p:cNvPr id="211976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51588" b="7178"/>
              <a:stretch>
                <a:fillRect/>
              </a:stretch>
            </p:blipFill>
            <p:spPr bwMode="auto">
              <a:xfrm>
                <a:off x="1672" y="1981"/>
                <a:ext cx="2332" cy="742"/>
              </a:xfrm>
              <a:prstGeom prst="rect">
                <a:avLst/>
              </a:prstGeom>
              <a:noFill/>
            </p:spPr>
          </p:pic>
          <p:sp>
            <p:nvSpPr>
              <p:cNvPr id="211977" name="Rectangle 9"/>
              <p:cNvSpPr>
                <a:spLocks noChangeArrowheads="1"/>
              </p:cNvSpPr>
              <p:nvPr/>
            </p:nvSpPr>
            <p:spPr bwMode="auto">
              <a:xfrm>
                <a:off x="1611" y="1901"/>
                <a:ext cx="2357" cy="9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11978" name="Rectangle 10"/>
          <p:cNvSpPr>
            <a:spLocks noChangeArrowheads="1"/>
          </p:cNvSpPr>
          <p:nvPr/>
        </p:nvSpPr>
        <p:spPr bwMode="auto">
          <a:xfrm>
            <a:off x="441325" y="3767138"/>
            <a:ext cx="8293100" cy="201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Chalkboard" charset="0"/>
              </a:rPr>
              <a:t>Decrease in emission intensity after exposure</a:t>
            </a:r>
          </a:p>
          <a:p>
            <a:endParaRPr lang="en-US" sz="2400">
              <a:solidFill>
                <a:schemeClr val="accent2"/>
              </a:solidFill>
              <a:latin typeface="Chalkboard" charset="0"/>
            </a:endParaRPr>
          </a:p>
          <a:p>
            <a:r>
              <a:rPr lang="en-US" sz="2400">
                <a:solidFill>
                  <a:schemeClr val="accent2"/>
                </a:solidFill>
                <a:latin typeface="Chalkboard" charset="0"/>
              </a:rPr>
              <a:t>Exciting a molecule once has a probability Q</a:t>
            </a:r>
            <a:r>
              <a:rPr lang="en-US" sz="2400" baseline="-25000">
                <a:solidFill>
                  <a:schemeClr val="accent2"/>
                </a:solidFill>
                <a:latin typeface="Chalkboard" charset="0"/>
              </a:rPr>
              <a:t>b</a:t>
            </a:r>
            <a:r>
              <a:rPr lang="en-US" sz="2400">
                <a:solidFill>
                  <a:schemeClr val="accent2"/>
                </a:solidFill>
                <a:latin typeface="Chalkboard" charset="0"/>
              </a:rPr>
              <a:t> of killing it</a:t>
            </a:r>
          </a:p>
          <a:p>
            <a:endParaRPr lang="en-US" sz="2400">
              <a:solidFill>
                <a:schemeClr val="accent2"/>
              </a:solidFill>
              <a:latin typeface="Chalkboard" charset="0"/>
            </a:endParaRPr>
          </a:p>
          <a:p>
            <a:r>
              <a:rPr lang="en-US" sz="2400">
                <a:solidFill>
                  <a:schemeClr val="accent2"/>
                </a:solidFill>
                <a:latin typeface="Chalkboard" charset="0"/>
              </a:rPr>
              <a:t>Each molecule will emit only a finite number of photons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4688" y="2225675"/>
            <a:ext cx="4948237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2995" name="Rectangle 3"/>
          <p:cNvSpPr>
            <a:spLocks noChangeArrowheads="1"/>
          </p:cNvSpPr>
          <p:nvPr/>
        </p:nvSpPr>
        <p:spPr bwMode="auto">
          <a:xfrm>
            <a:off x="2663825" y="476250"/>
            <a:ext cx="351155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  <a:latin typeface="Chalkboard" charset="0"/>
              </a:rPr>
              <a:t>Photo-bleaching</a:t>
            </a:r>
          </a:p>
        </p:txBody>
      </p:sp>
      <p:sp>
        <p:nvSpPr>
          <p:cNvPr id="212996" name="Rectangle 4"/>
          <p:cNvSpPr>
            <a:spLocks noChangeArrowheads="1"/>
          </p:cNvSpPr>
          <p:nvPr/>
        </p:nvSpPr>
        <p:spPr bwMode="auto">
          <a:xfrm>
            <a:off x="1987550" y="1404938"/>
            <a:ext cx="4864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Chalkboard" charset="0"/>
              </a:rPr>
              <a:t>Photostability varies between dyes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ChangeArrowheads="1"/>
          </p:cNvSpPr>
          <p:nvPr/>
        </p:nvSpPr>
        <p:spPr bwMode="auto">
          <a:xfrm>
            <a:off x="838200" y="417513"/>
            <a:ext cx="76200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>
                <a:solidFill>
                  <a:schemeClr val="tx2"/>
                </a:solidFill>
                <a:latin typeface="Chalkboard" charset="0"/>
              </a:rPr>
              <a:t>Photo-bleaching of fluorescent proteins</a:t>
            </a:r>
          </a:p>
        </p:txBody>
      </p:sp>
      <p:sp>
        <p:nvSpPr>
          <p:cNvPr id="214019" name="Rectangle 3"/>
          <p:cNvSpPr>
            <a:spLocks noChangeArrowheads="1"/>
          </p:cNvSpPr>
          <p:nvPr/>
        </p:nvSpPr>
        <p:spPr bwMode="auto">
          <a:xfrm>
            <a:off x="4749800" y="1676400"/>
            <a:ext cx="31670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  <a:latin typeface="Chalkboard" charset="0"/>
              </a:rPr>
              <a:t>mCherry</a:t>
            </a:r>
          </a:p>
          <a:p>
            <a:r>
              <a:rPr lang="en-US">
                <a:solidFill>
                  <a:schemeClr val="accent2"/>
                </a:solidFill>
                <a:latin typeface="Chalkboard" charset="0"/>
              </a:rPr>
              <a:t>Single-exponential bleaching</a:t>
            </a:r>
          </a:p>
        </p:txBody>
      </p:sp>
      <p:sp>
        <p:nvSpPr>
          <p:cNvPr id="214020" name="Rectangle 4"/>
          <p:cNvSpPr>
            <a:spLocks noChangeArrowheads="1"/>
          </p:cNvSpPr>
          <p:nvPr/>
        </p:nvSpPr>
        <p:spPr bwMode="auto">
          <a:xfrm>
            <a:off x="4757738" y="3937000"/>
            <a:ext cx="41560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  <a:latin typeface="Chalkboard" charset="0"/>
              </a:rPr>
              <a:t>Emerald</a:t>
            </a:r>
          </a:p>
          <a:p>
            <a:r>
              <a:rPr lang="en-US">
                <a:solidFill>
                  <a:schemeClr val="accent2"/>
                </a:solidFill>
                <a:latin typeface="Chalkboard" charset="0"/>
              </a:rPr>
              <a:t>Double-exponential bleaching</a:t>
            </a:r>
          </a:p>
          <a:p>
            <a:r>
              <a:rPr lang="en-US">
                <a:solidFill>
                  <a:schemeClr val="accent2"/>
                </a:solidFill>
                <a:latin typeface="Chalkboard" charset="0"/>
              </a:rPr>
              <a:t>Fast- and slow-bleaching populations?</a:t>
            </a:r>
          </a:p>
        </p:txBody>
      </p:sp>
      <p:grpSp>
        <p:nvGrpSpPr>
          <p:cNvPr id="214021" name="Group 5"/>
          <p:cNvGrpSpPr>
            <a:grpSpLocks/>
          </p:cNvGrpSpPr>
          <p:nvPr/>
        </p:nvGrpSpPr>
        <p:grpSpPr bwMode="auto">
          <a:xfrm>
            <a:off x="622300" y="1263650"/>
            <a:ext cx="4192588" cy="4732338"/>
            <a:chOff x="744" y="795"/>
            <a:chExt cx="2289" cy="2728"/>
          </a:xfrm>
        </p:grpSpPr>
        <p:pic>
          <p:nvPicPr>
            <p:cNvPr id="214022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b="7545"/>
            <a:stretch>
              <a:fillRect/>
            </a:stretch>
          </p:blipFill>
          <p:spPr bwMode="auto">
            <a:xfrm>
              <a:off x="807" y="795"/>
              <a:ext cx="2226" cy="26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4023" name="Rectangle 7"/>
            <p:cNvSpPr>
              <a:spLocks noChangeArrowheads="1"/>
            </p:cNvSpPr>
            <p:nvPr/>
          </p:nvSpPr>
          <p:spPr bwMode="auto">
            <a:xfrm rot="-5400000">
              <a:off x="285" y="1333"/>
              <a:ext cx="1102" cy="18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latin typeface="Helvetica" pitchFamily="34" charset="0"/>
                </a:rPr>
                <a:t>Photons/molecue/s</a:t>
              </a:r>
            </a:p>
          </p:txBody>
        </p:sp>
        <p:sp>
          <p:nvSpPr>
            <p:cNvPr id="214024" name="Rectangle 8"/>
            <p:cNvSpPr>
              <a:spLocks noChangeArrowheads="1"/>
            </p:cNvSpPr>
            <p:nvPr/>
          </p:nvSpPr>
          <p:spPr bwMode="auto">
            <a:xfrm>
              <a:off x="1616" y="1980"/>
              <a:ext cx="347" cy="19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latin typeface="Helvetica" pitchFamily="34" charset="0"/>
                </a:rPr>
                <a:t>Time</a:t>
              </a:r>
            </a:p>
          </p:txBody>
        </p:sp>
        <p:sp>
          <p:nvSpPr>
            <p:cNvPr id="214025" name="Rectangle 9"/>
            <p:cNvSpPr>
              <a:spLocks noChangeArrowheads="1"/>
            </p:cNvSpPr>
            <p:nvPr/>
          </p:nvSpPr>
          <p:spPr bwMode="auto">
            <a:xfrm rot="-5400000">
              <a:off x="288" y="2681"/>
              <a:ext cx="1102" cy="18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latin typeface="Helvetica" pitchFamily="34" charset="0"/>
                </a:rPr>
                <a:t>Photons/molecue/s</a:t>
              </a:r>
            </a:p>
          </p:txBody>
        </p:sp>
        <p:sp>
          <p:nvSpPr>
            <p:cNvPr id="214026" name="Rectangle 10"/>
            <p:cNvSpPr>
              <a:spLocks noChangeArrowheads="1"/>
            </p:cNvSpPr>
            <p:nvPr/>
          </p:nvSpPr>
          <p:spPr bwMode="auto">
            <a:xfrm>
              <a:off x="1616" y="3329"/>
              <a:ext cx="347" cy="19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latin typeface="Helvetica" pitchFamily="34" charset="0"/>
                </a:rPr>
                <a:t>Time</a:t>
              </a:r>
            </a:p>
          </p:txBody>
        </p:sp>
        <p:sp>
          <p:nvSpPr>
            <p:cNvPr id="214027" name="Line 11"/>
            <p:cNvSpPr>
              <a:spLocks noChangeShapeType="1"/>
            </p:cNvSpPr>
            <p:nvPr/>
          </p:nvSpPr>
          <p:spPr bwMode="auto">
            <a:xfrm flipH="1">
              <a:off x="1109" y="2309"/>
              <a:ext cx="161" cy="2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ChangeArrowheads="1"/>
          </p:cNvSpPr>
          <p:nvPr/>
        </p:nvSpPr>
        <p:spPr bwMode="auto">
          <a:xfrm>
            <a:off x="558800" y="315913"/>
            <a:ext cx="81597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>
                <a:solidFill>
                  <a:schemeClr val="tx2"/>
                </a:solidFill>
              </a:rPr>
              <a:t>What to do about photo-bleaching?</a:t>
            </a:r>
            <a:endParaRPr lang="en-US" sz="2800" i="1">
              <a:solidFill>
                <a:schemeClr val="tx2"/>
              </a:solidFill>
            </a:endParaRPr>
          </a:p>
        </p:txBody>
      </p:sp>
      <p:sp>
        <p:nvSpPr>
          <p:cNvPr id="215043" name="Rectangle 3"/>
          <p:cNvSpPr>
            <a:spLocks noChangeArrowheads="1"/>
          </p:cNvSpPr>
          <p:nvPr/>
        </p:nvSpPr>
        <p:spPr bwMode="auto">
          <a:xfrm>
            <a:off x="1457325" y="1095375"/>
            <a:ext cx="6083300" cy="538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2000">
                <a:latin typeface="Chalkboard" charset="0"/>
              </a:rPr>
              <a:t>Select fade-resistant dyes</a:t>
            </a:r>
          </a:p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2000">
                <a:latin typeface="Chalkboard" charset="0"/>
              </a:rPr>
              <a:t>Label densely </a:t>
            </a:r>
          </a:p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2000">
                <a:latin typeface="Chalkboard" charset="0"/>
              </a:rPr>
              <a:t>Decrease bleaching by </a:t>
            </a:r>
            <a:r>
              <a:rPr lang="en-US" sz="2000" i="1">
                <a:latin typeface="Chalkboard" charset="0"/>
              </a:rPr>
              <a:t>anti-fade mounting media</a:t>
            </a:r>
            <a:endParaRPr lang="en-US" sz="2000">
              <a:latin typeface="Chalkboard" charset="0"/>
            </a:endParaRPr>
          </a:p>
          <a:p>
            <a:pPr marL="576263" lvl="1" indent="-177800">
              <a:buFontTx/>
              <a:buChar char="•"/>
            </a:pPr>
            <a:r>
              <a:rPr lang="en-US" sz="2000">
                <a:solidFill>
                  <a:schemeClr val="accent2"/>
                </a:solidFill>
                <a:latin typeface="Chalkboard" charset="0"/>
              </a:rPr>
              <a:t>Glycerol</a:t>
            </a:r>
          </a:p>
          <a:p>
            <a:pPr marL="576263" lvl="1" indent="-177800">
              <a:buFontTx/>
              <a:buChar char="•"/>
            </a:pPr>
            <a:r>
              <a:rPr lang="en-US" sz="2000">
                <a:solidFill>
                  <a:schemeClr val="accent2"/>
                </a:solidFill>
                <a:latin typeface="Chalkboard" charset="0"/>
              </a:rPr>
              <a:t>Oxygen scavengers</a:t>
            </a:r>
          </a:p>
          <a:p>
            <a:pPr marL="576263" lvl="1" indent="-177800">
              <a:buFontTx/>
              <a:buChar char="•"/>
            </a:pPr>
            <a:r>
              <a:rPr lang="en-US" sz="2000">
                <a:solidFill>
                  <a:schemeClr val="accent2"/>
                </a:solidFill>
                <a:latin typeface="Chalkboard" charset="0"/>
              </a:rPr>
              <a:t>Free-radical scavengers</a:t>
            </a:r>
          </a:p>
          <a:p>
            <a:pPr marL="576263" lvl="1" indent="-177800">
              <a:buFontTx/>
              <a:buChar char="•"/>
            </a:pPr>
            <a:r>
              <a:rPr lang="en-US" sz="2000">
                <a:solidFill>
                  <a:schemeClr val="accent2"/>
                </a:solidFill>
                <a:latin typeface="Chalkboard" charset="0"/>
              </a:rPr>
              <a:t>Triplet state quenchers</a:t>
            </a:r>
          </a:p>
          <a:p>
            <a:pPr marL="228600" indent="-228600"/>
            <a:r>
              <a:rPr lang="en-US" sz="2000">
                <a:solidFill>
                  <a:schemeClr val="accent2"/>
                </a:solidFill>
                <a:latin typeface="Chalkboard" charset="0"/>
              </a:rPr>
              <a:t>Note: some anti-fade agents quench some dyes.</a:t>
            </a:r>
          </a:p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2000">
                <a:latin typeface="Chalkboard" charset="0"/>
              </a:rPr>
              <a:t>Budget the photons you have</a:t>
            </a:r>
          </a:p>
          <a:p>
            <a:pPr marL="576263" lvl="1" indent="-177800">
              <a:buFontTx/>
              <a:buChar char="•"/>
            </a:pPr>
            <a:r>
              <a:rPr lang="en-US" sz="2000">
                <a:solidFill>
                  <a:schemeClr val="accent2"/>
                </a:solidFill>
                <a:latin typeface="Chalkboard" charset="0"/>
              </a:rPr>
              <a:t>Only expose when observing</a:t>
            </a:r>
          </a:p>
          <a:p>
            <a:pPr marL="576263" lvl="1" indent="-177800">
              <a:buFontTx/>
              <a:buChar char="•"/>
            </a:pPr>
            <a:r>
              <a:rPr lang="en-US" sz="2000">
                <a:solidFill>
                  <a:schemeClr val="accent2"/>
                </a:solidFill>
                <a:latin typeface="Chalkboard" charset="0"/>
              </a:rPr>
              <a:t>Minimize exposure time &amp; excitation power</a:t>
            </a:r>
          </a:p>
          <a:p>
            <a:pPr marL="576263" lvl="1" indent="-177800">
              <a:buFontTx/>
              <a:buChar char="•"/>
            </a:pPr>
            <a:r>
              <a:rPr lang="en-US" sz="2000">
                <a:solidFill>
                  <a:schemeClr val="accent2"/>
                </a:solidFill>
                <a:latin typeface="Chalkboard" charset="0"/>
              </a:rPr>
              <a:t>Use efficient filter combinations</a:t>
            </a:r>
          </a:p>
          <a:p>
            <a:pPr marL="576263" lvl="1" indent="-177800">
              <a:buFontTx/>
              <a:buChar char="•"/>
            </a:pPr>
            <a:r>
              <a:rPr lang="en-US" sz="2000">
                <a:solidFill>
                  <a:schemeClr val="accent2"/>
                </a:solidFill>
                <a:latin typeface="Chalkboard" charset="0"/>
              </a:rPr>
              <a:t>Use highly QE, low noise camera</a:t>
            </a:r>
          </a:p>
          <a:p>
            <a:pPr marL="576263" lvl="1" indent="-177800">
              <a:buFontTx/>
              <a:buChar char="•"/>
            </a:pPr>
            <a:r>
              <a:rPr lang="en-US" sz="2000">
                <a:solidFill>
                  <a:schemeClr val="accent2"/>
                </a:solidFill>
                <a:latin typeface="Chalkboard" charset="0"/>
              </a:rPr>
              <a:t>Use simple light path</a:t>
            </a:r>
          </a:p>
          <a:p>
            <a:pPr marL="228600" indent="-228600"/>
            <a:endParaRPr lang="en-US" sz="2000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215044" name="Rectangle 4"/>
          <p:cNvSpPr>
            <a:spLocks noChangeArrowheads="1"/>
          </p:cNvSpPr>
          <p:nvPr/>
        </p:nvSpPr>
        <p:spPr bwMode="auto">
          <a:xfrm>
            <a:off x="322263" y="1190625"/>
            <a:ext cx="18415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98463" indent="-398463"/>
            <a:endParaRPr lang="en-US" sz="2000">
              <a:latin typeface="Chalkboard" charset="0"/>
            </a:endParaRPr>
          </a:p>
          <a:p>
            <a:pPr marL="398463" indent="-398463"/>
            <a:endParaRPr lang="en-US" sz="2000">
              <a:latin typeface="Chalkboard" charset="0"/>
            </a:endParaRPr>
          </a:p>
          <a:p>
            <a:pPr marL="398463" indent="-398463"/>
            <a:endParaRPr lang="en-US" sz="2000">
              <a:latin typeface="Chalkboar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/>
              <a:t>Effect of mounting medium on FITC bleaching</a:t>
            </a:r>
          </a:p>
        </p:txBody>
      </p:sp>
      <p:pic>
        <p:nvPicPr>
          <p:cNvPr id="3205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519238"/>
            <a:ext cx="4479925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0517" name="Text Box 5"/>
          <p:cNvSpPr txBox="1">
            <a:spLocks noChangeArrowheads="1"/>
          </p:cNvSpPr>
          <p:nvPr/>
        </p:nvSpPr>
        <p:spPr bwMode="auto">
          <a:xfrm>
            <a:off x="685800" y="6096000"/>
            <a:ext cx="807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Ono et al. 2001, </a:t>
            </a:r>
            <a:r>
              <a:rPr lang="en-US" i="1"/>
              <a:t>J. Histochem Cytochem.</a:t>
            </a:r>
            <a:r>
              <a:rPr lang="en-US"/>
              <a:t> </a:t>
            </a:r>
            <a:r>
              <a:rPr lang="en-US" b="1"/>
              <a:t>49</a:t>
            </a:r>
            <a:r>
              <a:rPr lang="en-US"/>
              <a:t>: 305-311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5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/>
              <a:t>Effect of mounting media on Alexa bleaching</a:t>
            </a:r>
          </a:p>
        </p:txBody>
      </p:sp>
      <p:graphicFrame>
        <p:nvGraphicFramePr>
          <p:cNvPr id="32256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533400" y="2743200"/>
          <a:ext cx="35814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85" name="Chart" r:id="rId4" imgW="4581591" imgH="3486262" progId="Excel.Sheet.8">
                  <p:embed/>
                </p:oleObj>
              </mc:Choice>
              <mc:Fallback>
                <p:oleObj name="Chart" r:id="rId4" imgW="4581591" imgH="3486262" progId="Excel.Shee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326" t="4372" r="18503" b="3825"/>
                      <a:stretch>
                        <a:fillRect/>
                      </a:stretch>
                    </p:blipFill>
                    <p:spPr bwMode="auto">
                      <a:xfrm>
                        <a:off x="533400" y="2743200"/>
                        <a:ext cx="35814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70" name="Object 10"/>
          <p:cNvGraphicFramePr>
            <a:graphicFrameLocks noChangeAspect="1"/>
          </p:cNvGraphicFramePr>
          <p:nvPr/>
        </p:nvGraphicFramePr>
        <p:xfrm>
          <a:off x="4800600" y="1143000"/>
          <a:ext cx="35052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86" name="Chart" r:id="rId6" imgW="4581591" imgH="3486262" progId="Excel.Sheet.8">
                  <p:embed/>
                </p:oleObj>
              </mc:Choice>
              <mc:Fallback>
                <p:oleObj name="Chart" r:id="rId6" imgW="4581591" imgH="3486262" progId="Excel.Sheet.8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326" t="4372" r="20166" b="25684"/>
                      <a:stretch>
                        <a:fillRect/>
                      </a:stretch>
                    </p:blipFill>
                    <p:spPr bwMode="auto">
                      <a:xfrm>
                        <a:off x="4800600" y="1143000"/>
                        <a:ext cx="3505200" cy="243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71" name="Object 11"/>
          <p:cNvGraphicFramePr>
            <a:graphicFrameLocks noChangeAspect="1"/>
          </p:cNvGraphicFramePr>
          <p:nvPr/>
        </p:nvGraphicFramePr>
        <p:xfrm>
          <a:off x="4800600" y="3581400"/>
          <a:ext cx="3505200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87" name="Chart" r:id="rId8" imgW="4581591" imgH="3486262" progId="Excel.Sheet.8">
                  <p:embed/>
                </p:oleObj>
              </mc:Choice>
              <mc:Fallback>
                <p:oleObj name="Chart" r:id="rId8" imgW="4581591" imgH="3486262" progId="Excel.Sheet.8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326" t="4372" r="20166" b="6010"/>
                      <a:stretch>
                        <a:fillRect/>
                      </a:stretch>
                    </p:blipFill>
                    <p:spPr bwMode="auto">
                      <a:xfrm>
                        <a:off x="4800600" y="3581400"/>
                        <a:ext cx="3505200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72" name="Object 12"/>
          <p:cNvGraphicFramePr>
            <a:graphicFrameLocks noChangeAspect="1"/>
          </p:cNvGraphicFramePr>
          <p:nvPr/>
        </p:nvGraphicFramePr>
        <p:xfrm>
          <a:off x="3200400" y="2057400"/>
          <a:ext cx="838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88" name="Chart" r:id="rId10" imgW="4581591" imgH="3486262" progId="Excel.Sheet.8">
                  <p:embed/>
                </p:oleObj>
              </mc:Choice>
              <mc:Fallback>
                <p:oleObj name="Chart" r:id="rId10" imgW="4581591" imgH="3486262" progId="Excel.Sheet.8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9938" t="30328" r="1767" b="50000"/>
                      <a:stretch>
                        <a:fillRect/>
                      </a:stretch>
                    </p:blipFill>
                    <p:spPr bwMode="auto">
                      <a:xfrm>
                        <a:off x="3200400" y="2057400"/>
                        <a:ext cx="8382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963" name="Group 3"/>
          <p:cNvGrpSpPr>
            <a:grpSpLocks/>
          </p:cNvGrpSpPr>
          <p:nvPr/>
        </p:nvGrpSpPr>
        <p:grpSpPr bwMode="auto">
          <a:xfrm>
            <a:off x="1524000" y="2895600"/>
            <a:ext cx="1981200" cy="304800"/>
            <a:chOff x="1104" y="2208"/>
            <a:chExt cx="3600" cy="192"/>
          </a:xfrm>
        </p:grpSpPr>
        <p:sp>
          <p:nvSpPr>
            <p:cNvPr id="168964" name="Line 4"/>
            <p:cNvSpPr>
              <a:spLocks noChangeShapeType="1"/>
            </p:cNvSpPr>
            <p:nvPr/>
          </p:nvSpPr>
          <p:spPr bwMode="auto">
            <a:xfrm>
              <a:off x="1104" y="2400"/>
              <a:ext cx="360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65" name="Line 5"/>
            <p:cNvSpPr>
              <a:spLocks noChangeShapeType="1"/>
            </p:cNvSpPr>
            <p:nvPr/>
          </p:nvSpPr>
          <p:spPr bwMode="auto">
            <a:xfrm>
              <a:off x="1104" y="2304"/>
              <a:ext cx="3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66" name="Line 6"/>
            <p:cNvSpPr>
              <a:spLocks noChangeShapeType="1"/>
            </p:cNvSpPr>
            <p:nvPr/>
          </p:nvSpPr>
          <p:spPr bwMode="auto">
            <a:xfrm>
              <a:off x="1104" y="2208"/>
              <a:ext cx="3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8967" name="Group 7"/>
          <p:cNvGrpSpPr>
            <a:grpSpLocks/>
          </p:cNvGrpSpPr>
          <p:nvPr/>
        </p:nvGrpSpPr>
        <p:grpSpPr bwMode="auto">
          <a:xfrm>
            <a:off x="1524000" y="2057400"/>
            <a:ext cx="1981200" cy="304800"/>
            <a:chOff x="1104" y="2208"/>
            <a:chExt cx="3600" cy="192"/>
          </a:xfrm>
        </p:grpSpPr>
        <p:sp>
          <p:nvSpPr>
            <p:cNvPr id="168968" name="Line 8"/>
            <p:cNvSpPr>
              <a:spLocks noChangeShapeType="1"/>
            </p:cNvSpPr>
            <p:nvPr/>
          </p:nvSpPr>
          <p:spPr bwMode="auto">
            <a:xfrm>
              <a:off x="1104" y="2400"/>
              <a:ext cx="360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69" name="Line 9"/>
            <p:cNvSpPr>
              <a:spLocks noChangeShapeType="1"/>
            </p:cNvSpPr>
            <p:nvPr/>
          </p:nvSpPr>
          <p:spPr bwMode="auto">
            <a:xfrm>
              <a:off x="1104" y="2304"/>
              <a:ext cx="3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70" name="Line 10"/>
            <p:cNvSpPr>
              <a:spLocks noChangeShapeType="1"/>
            </p:cNvSpPr>
            <p:nvPr/>
          </p:nvSpPr>
          <p:spPr bwMode="auto">
            <a:xfrm>
              <a:off x="1104" y="2208"/>
              <a:ext cx="3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8971" name="Text Box 11"/>
          <p:cNvSpPr txBox="1">
            <a:spLocks noChangeArrowheads="1"/>
          </p:cNvSpPr>
          <p:nvPr/>
        </p:nvSpPr>
        <p:spPr bwMode="auto">
          <a:xfrm>
            <a:off x="1098550" y="4983163"/>
            <a:ext cx="2682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0</a:t>
            </a:r>
          </a:p>
        </p:txBody>
      </p:sp>
      <p:sp>
        <p:nvSpPr>
          <p:cNvPr id="168972" name="Text Box 12"/>
          <p:cNvSpPr txBox="1">
            <a:spLocks noChangeArrowheads="1"/>
          </p:cNvSpPr>
          <p:nvPr/>
        </p:nvSpPr>
        <p:spPr bwMode="auto">
          <a:xfrm>
            <a:off x="1098550" y="4826000"/>
            <a:ext cx="2682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1</a:t>
            </a:r>
          </a:p>
        </p:txBody>
      </p:sp>
      <p:sp>
        <p:nvSpPr>
          <p:cNvPr id="168973" name="Text Box 13"/>
          <p:cNvSpPr txBox="1">
            <a:spLocks noChangeArrowheads="1"/>
          </p:cNvSpPr>
          <p:nvPr/>
        </p:nvSpPr>
        <p:spPr bwMode="auto">
          <a:xfrm>
            <a:off x="1104900" y="4635500"/>
            <a:ext cx="2682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2</a:t>
            </a:r>
          </a:p>
        </p:txBody>
      </p:sp>
      <p:sp>
        <p:nvSpPr>
          <p:cNvPr id="168974" name="Text Box 14"/>
          <p:cNvSpPr txBox="1">
            <a:spLocks noChangeArrowheads="1"/>
          </p:cNvSpPr>
          <p:nvPr/>
        </p:nvSpPr>
        <p:spPr bwMode="auto">
          <a:xfrm>
            <a:off x="609600" y="2819400"/>
            <a:ext cx="500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S</a:t>
            </a:r>
            <a:r>
              <a:rPr lang="en-US" sz="2400" baseline="-25000"/>
              <a:t>1</a:t>
            </a:r>
            <a:endParaRPr lang="en-US" sz="2400"/>
          </a:p>
        </p:txBody>
      </p:sp>
      <p:sp>
        <p:nvSpPr>
          <p:cNvPr id="168975" name="Text Box 15"/>
          <p:cNvSpPr txBox="1">
            <a:spLocks noChangeArrowheads="1"/>
          </p:cNvSpPr>
          <p:nvPr/>
        </p:nvSpPr>
        <p:spPr bwMode="auto">
          <a:xfrm>
            <a:off x="609600" y="19050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S</a:t>
            </a:r>
            <a:r>
              <a:rPr lang="en-US" sz="2400" baseline="-25000"/>
              <a:t>2</a:t>
            </a:r>
            <a:endParaRPr lang="en-US" sz="2400"/>
          </a:p>
        </p:txBody>
      </p:sp>
      <p:grpSp>
        <p:nvGrpSpPr>
          <p:cNvPr id="168976" name="Group 16"/>
          <p:cNvGrpSpPr>
            <a:grpSpLocks/>
          </p:cNvGrpSpPr>
          <p:nvPr/>
        </p:nvGrpSpPr>
        <p:grpSpPr bwMode="auto">
          <a:xfrm>
            <a:off x="1595438" y="4800600"/>
            <a:ext cx="1981200" cy="304800"/>
            <a:chOff x="1104" y="2208"/>
            <a:chExt cx="3600" cy="192"/>
          </a:xfrm>
        </p:grpSpPr>
        <p:sp>
          <p:nvSpPr>
            <p:cNvPr id="168977" name="Line 17"/>
            <p:cNvSpPr>
              <a:spLocks noChangeShapeType="1"/>
            </p:cNvSpPr>
            <p:nvPr/>
          </p:nvSpPr>
          <p:spPr bwMode="auto">
            <a:xfrm>
              <a:off x="1104" y="2400"/>
              <a:ext cx="360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78" name="Line 18"/>
            <p:cNvSpPr>
              <a:spLocks noChangeShapeType="1"/>
            </p:cNvSpPr>
            <p:nvPr/>
          </p:nvSpPr>
          <p:spPr bwMode="auto">
            <a:xfrm>
              <a:off x="1104" y="2304"/>
              <a:ext cx="3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79" name="Line 19"/>
            <p:cNvSpPr>
              <a:spLocks noChangeShapeType="1"/>
            </p:cNvSpPr>
            <p:nvPr/>
          </p:nvSpPr>
          <p:spPr bwMode="auto">
            <a:xfrm>
              <a:off x="1104" y="2208"/>
              <a:ext cx="3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8980" name="Text Box 20"/>
          <p:cNvSpPr txBox="1">
            <a:spLocks noChangeArrowheads="1"/>
          </p:cNvSpPr>
          <p:nvPr/>
        </p:nvSpPr>
        <p:spPr bwMode="auto">
          <a:xfrm>
            <a:off x="638175" y="4572000"/>
            <a:ext cx="500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S</a:t>
            </a:r>
            <a:r>
              <a:rPr lang="en-US" sz="2400" baseline="-25000"/>
              <a:t>0</a:t>
            </a:r>
            <a:endParaRPr lang="en-US" sz="2400"/>
          </a:p>
        </p:txBody>
      </p:sp>
      <p:grpSp>
        <p:nvGrpSpPr>
          <p:cNvPr id="168982" name="Group 22"/>
          <p:cNvGrpSpPr>
            <a:grpSpLocks/>
          </p:cNvGrpSpPr>
          <p:nvPr/>
        </p:nvGrpSpPr>
        <p:grpSpPr bwMode="auto">
          <a:xfrm>
            <a:off x="1371600" y="2209800"/>
            <a:ext cx="1143000" cy="2895600"/>
            <a:chOff x="1923" y="1872"/>
            <a:chExt cx="720" cy="1824"/>
          </a:xfrm>
        </p:grpSpPr>
        <p:sp>
          <p:nvSpPr>
            <p:cNvPr id="168983" name="Line 23"/>
            <p:cNvSpPr>
              <a:spLocks noChangeShapeType="1"/>
            </p:cNvSpPr>
            <p:nvPr/>
          </p:nvSpPr>
          <p:spPr bwMode="auto">
            <a:xfrm flipV="1">
              <a:off x="2259" y="1872"/>
              <a:ext cx="0" cy="1824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84" name="Line 24"/>
            <p:cNvSpPr>
              <a:spLocks noChangeShapeType="1"/>
            </p:cNvSpPr>
            <p:nvPr/>
          </p:nvSpPr>
          <p:spPr bwMode="auto">
            <a:xfrm flipV="1">
              <a:off x="2643" y="2304"/>
              <a:ext cx="0" cy="139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8985" name="AutoShape 25"/>
            <p:cNvCxnSpPr>
              <a:cxnSpLocks noChangeShapeType="1"/>
            </p:cNvCxnSpPr>
            <p:nvPr/>
          </p:nvCxnSpPr>
          <p:spPr bwMode="auto">
            <a:xfrm rot="16200000">
              <a:off x="1947" y="2856"/>
              <a:ext cx="384" cy="240"/>
            </a:xfrm>
            <a:prstGeom prst="curvedConnector3">
              <a:avLst>
                <a:gd name="adj1" fmla="val 22912"/>
              </a:avLst>
            </a:prstGeom>
            <a:noFill/>
            <a:ln w="2222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168986" name="AutoShape 26"/>
            <p:cNvCxnSpPr>
              <a:cxnSpLocks noChangeShapeType="1"/>
            </p:cNvCxnSpPr>
            <p:nvPr/>
          </p:nvCxnSpPr>
          <p:spPr bwMode="auto">
            <a:xfrm rot="16200000">
              <a:off x="2331" y="2856"/>
              <a:ext cx="384" cy="240"/>
            </a:xfrm>
            <a:prstGeom prst="curvedConnector3">
              <a:avLst>
                <a:gd name="adj1" fmla="val 22912"/>
              </a:avLst>
            </a:prstGeom>
            <a:noFill/>
            <a:ln w="2222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sp>
          <p:nvSpPr>
            <p:cNvPr id="168987" name="Text Box 27"/>
            <p:cNvSpPr txBox="1">
              <a:spLocks noChangeArrowheads="1"/>
            </p:cNvSpPr>
            <p:nvPr/>
          </p:nvSpPr>
          <p:spPr bwMode="auto">
            <a:xfrm>
              <a:off x="1923" y="2832"/>
              <a:ext cx="28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h</a:t>
              </a:r>
              <a:r>
                <a:rPr lang="en-US" sz="1400">
                  <a:solidFill>
                    <a:schemeClr val="tx2"/>
                  </a:solidFill>
                  <a:sym typeface="Symbol" pitchFamily="18" charset="2"/>
                </a:rPr>
                <a:t></a:t>
              </a:r>
              <a:r>
                <a:rPr lang="en-US" sz="1400" baseline="-25000">
                  <a:solidFill>
                    <a:schemeClr val="tx2"/>
                  </a:solidFill>
                </a:rPr>
                <a:t>A</a:t>
              </a:r>
              <a:endParaRPr lang="en-US" sz="4400">
                <a:solidFill>
                  <a:schemeClr val="tx2"/>
                </a:solidFill>
              </a:endParaRPr>
            </a:p>
          </p:txBody>
        </p:sp>
        <p:sp>
          <p:nvSpPr>
            <p:cNvPr id="168988" name="Text Box 28"/>
            <p:cNvSpPr txBox="1">
              <a:spLocks noChangeArrowheads="1"/>
            </p:cNvSpPr>
            <p:nvPr/>
          </p:nvSpPr>
          <p:spPr bwMode="auto">
            <a:xfrm>
              <a:off x="2355" y="2832"/>
              <a:ext cx="28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h</a:t>
              </a:r>
              <a:r>
                <a:rPr lang="en-US" sz="1400">
                  <a:solidFill>
                    <a:schemeClr val="tx2"/>
                  </a:solidFill>
                  <a:sym typeface="Symbol" pitchFamily="18" charset="2"/>
                </a:rPr>
                <a:t></a:t>
              </a:r>
              <a:r>
                <a:rPr lang="en-US" sz="1400" baseline="-25000">
                  <a:solidFill>
                    <a:schemeClr val="tx2"/>
                  </a:solidFill>
                </a:rPr>
                <a:t>A</a:t>
              </a:r>
              <a:endParaRPr lang="en-US" sz="4400">
                <a:solidFill>
                  <a:schemeClr val="tx2"/>
                </a:solidFill>
              </a:endParaRPr>
            </a:p>
          </p:txBody>
        </p:sp>
      </p:grpSp>
      <p:grpSp>
        <p:nvGrpSpPr>
          <p:cNvPr id="168991" name="Group 31"/>
          <p:cNvGrpSpPr>
            <a:grpSpLocks/>
          </p:cNvGrpSpPr>
          <p:nvPr/>
        </p:nvGrpSpPr>
        <p:grpSpPr bwMode="auto">
          <a:xfrm>
            <a:off x="2057400" y="2209800"/>
            <a:ext cx="1303338" cy="990600"/>
            <a:chOff x="2355" y="1872"/>
            <a:chExt cx="821" cy="624"/>
          </a:xfrm>
        </p:grpSpPr>
        <p:sp>
          <p:nvSpPr>
            <p:cNvPr id="168992" name="Line 32"/>
            <p:cNvSpPr>
              <a:spLocks noChangeShapeType="1"/>
            </p:cNvSpPr>
            <p:nvPr/>
          </p:nvSpPr>
          <p:spPr bwMode="auto">
            <a:xfrm>
              <a:off x="2355" y="1872"/>
              <a:ext cx="0" cy="624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dash"/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93" name="Line 33"/>
            <p:cNvSpPr>
              <a:spLocks noChangeShapeType="1"/>
            </p:cNvSpPr>
            <p:nvPr/>
          </p:nvSpPr>
          <p:spPr bwMode="auto">
            <a:xfrm>
              <a:off x="2787" y="2304"/>
              <a:ext cx="0" cy="19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dash"/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94" name="Text Box 34"/>
            <p:cNvSpPr txBox="1">
              <a:spLocks noChangeArrowheads="1"/>
            </p:cNvSpPr>
            <p:nvPr/>
          </p:nvSpPr>
          <p:spPr bwMode="auto">
            <a:xfrm>
              <a:off x="2441" y="1958"/>
              <a:ext cx="735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Internal</a:t>
              </a:r>
            </a:p>
            <a:p>
              <a:r>
                <a:rPr lang="en-US" sz="1600"/>
                <a:t>conversion</a:t>
              </a:r>
              <a:endParaRPr lang="en-US" sz="1400"/>
            </a:p>
          </p:txBody>
        </p:sp>
      </p:grpSp>
      <p:grpSp>
        <p:nvGrpSpPr>
          <p:cNvPr id="168998" name="Group 38"/>
          <p:cNvGrpSpPr>
            <a:grpSpLocks/>
          </p:cNvGrpSpPr>
          <p:nvPr/>
        </p:nvGrpSpPr>
        <p:grpSpPr bwMode="auto">
          <a:xfrm>
            <a:off x="3048000" y="3200400"/>
            <a:ext cx="757238" cy="1905000"/>
            <a:chOff x="2979" y="2496"/>
            <a:chExt cx="477" cy="1200"/>
          </a:xfrm>
        </p:grpSpPr>
        <p:sp>
          <p:nvSpPr>
            <p:cNvPr id="168999" name="Line 39"/>
            <p:cNvSpPr>
              <a:spLocks noChangeShapeType="1"/>
            </p:cNvSpPr>
            <p:nvPr/>
          </p:nvSpPr>
          <p:spPr bwMode="auto">
            <a:xfrm flipH="1">
              <a:off x="2979" y="2496"/>
              <a:ext cx="0" cy="100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000" name="Line 40"/>
            <p:cNvSpPr>
              <a:spLocks noChangeShapeType="1"/>
            </p:cNvSpPr>
            <p:nvPr/>
          </p:nvSpPr>
          <p:spPr bwMode="auto">
            <a:xfrm flipH="1">
              <a:off x="3123" y="2496"/>
              <a:ext cx="0" cy="12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9001" name="AutoShape 41"/>
            <p:cNvCxnSpPr>
              <a:cxnSpLocks noChangeShapeType="1"/>
            </p:cNvCxnSpPr>
            <p:nvPr/>
          </p:nvCxnSpPr>
          <p:spPr bwMode="auto">
            <a:xfrm rot="16200000" flipH="1">
              <a:off x="3075" y="2928"/>
              <a:ext cx="288" cy="192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</p:spPr>
        </p:cxnSp>
        <p:sp>
          <p:nvSpPr>
            <p:cNvPr id="169002" name="Text Box 42"/>
            <p:cNvSpPr txBox="1">
              <a:spLocks noChangeArrowheads="1"/>
            </p:cNvSpPr>
            <p:nvPr/>
          </p:nvSpPr>
          <p:spPr bwMode="auto">
            <a:xfrm>
              <a:off x="3171" y="2832"/>
              <a:ext cx="28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h</a:t>
              </a:r>
              <a:r>
                <a:rPr lang="en-US" sz="1400">
                  <a:solidFill>
                    <a:schemeClr val="tx2"/>
                  </a:solidFill>
                  <a:sym typeface="Symbol" pitchFamily="18" charset="2"/>
                </a:rPr>
                <a:t></a:t>
              </a:r>
              <a:r>
                <a:rPr lang="en-US" sz="1400" baseline="-25000">
                  <a:solidFill>
                    <a:schemeClr val="tx2"/>
                  </a:solidFill>
                </a:rPr>
                <a:t>E</a:t>
              </a:r>
              <a:endParaRPr lang="en-US" sz="4400">
                <a:solidFill>
                  <a:schemeClr val="tx2"/>
                </a:solidFill>
              </a:endParaRPr>
            </a:p>
          </p:txBody>
        </p:sp>
        <p:cxnSp>
          <p:nvCxnSpPr>
            <p:cNvPr id="169003" name="AutoShape 43"/>
            <p:cNvCxnSpPr>
              <a:cxnSpLocks noChangeShapeType="1"/>
            </p:cNvCxnSpPr>
            <p:nvPr/>
          </p:nvCxnSpPr>
          <p:spPr bwMode="auto">
            <a:xfrm rot="16200000" flipH="1">
              <a:off x="2955" y="3000"/>
              <a:ext cx="288" cy="240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69008" name="Rectangle 48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838200"/>
          </a:xfrm>
        </p:spPr>
        <p:txBody>
          <a:bodyPr/>
          <a:lstStyle/>
          <a:p>
            <a:r>
              <a:rPr lang="en-US"/>
              <a:t>Fluorophore saturation</a:t>
            </a:r>
          </a:p>
        </p:txBody>
      </p:sp>
      <p:sp>
        <p:nvSpPr>
          <p:cNvPr id="169009" name="Text Box 49"/>
          <p:cNvSpPr txBox="1">
            <a:spLocks noChangeArrowheads="1"/>
          </p:cNvSpPr>
          <p:nvPr/>
        </p:nvSpPr>
        <p:spPr bwMode="auto">
          <a:xfrm>
            <a:off x="4191000" y="2514600"/>
            <a:ext cx="4800600" cy="246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Fluorescence lifetime is ~1-5ns</a:t>
            </a:r>
          </a:p>
          <a:p>
            <a:pPr>
              <a:spcBef>
                <a:spcPct val="50000"/>
              </a:spcBef>
            </a:pPr>
            <a:r>
              <a:rPr lang="en-US" sz="2400"/>
              <a:t>Once illumination intensity is high enough to excite the fluorophore as soon as it deexcites, further intensity increases will not increase brightness</a:t>
            </a:r>
          </a:p>
        </p:txBody>
      </p:sp>
      <p:sp>
        <p:nvSpPr>
          <p:cNvPr id="169010" name="Text Box 50"/>
          <p:cNvSpPr txBox="1">
            <a:spLocks noChangeArrowheads="1"/>
          </p:cNvSpPr>
          <p:nvPr/>
        </p:nvSpPr>
        <p:spPr bwMode="auto">
          <a:xfrm>
            <a:off x="685800" y="5715000"/>
            <a:ext cx="800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Usually only a problem for confocal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ChangeArrowheads="1"/>
          </p:cNvSpPr>
          <p:nvPr/>
        </p:nvSpPr>
        <p:spPr bwMode="auto">
          <a:xfrm>
            <a:off x="838200" y="417513"/>
            <a:ext cx="7620000" cy="95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>
                <a:solidFill>
                  <a:schemeClr val="tx2"/>
                </a:solidFill>
                <a:latin typeface="Chalkboard" charset="0"/>
              </a:rPr>
              <a:t>Jablonski diagram</a:t>
            </a:r>
          </a:p>
          <a:p>
            <a:pPr algn="ctr">
              <a:lnSpc>
                <a:spcPct val="90000"/>
              </a:lnSpc>
            </a:pPr>
            <a:r>
              <a:rPr lang="en-US" sz="2400">
                <a:solidFill>
                  <a:schemeClr val="tx2"/>
                </a:solidFill>
                <a:latin typeface="Chalkboard" charset="0"/>
              </a:rPr>
              <a:t>(Molecular energy diagram)</a:t>
            </a:r>
          </a:p>
        </p:txBody>
      </p:sp>
      <p:sp>
        <p:nvSpPr>
          <p:cNvPr id="196611" name="Line 3"/>
          <p:cNvSpPr>
            <a:spLocks noChangeShapeType="1"/>
          </p:cNvSpPr>
          <p:nvPr/>
        </p:nvSpPr>
        <p:spPr bwMode="auto">
          <a:xfrm flipH="1">
            <a:off x="3536950" y="657225"/>
            <a:ext cx="134938" cy="93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6612" name="Group 4"/>
          <p:cNvGrpSpPr>
            <a:grpSpLocks/>
          </p:cNvGrpSpPr>
          <p:nvPr/>
        </p:nvGrpSpPr>
        <p:grpSpPr bwMode="auto">
          <a:xfrm>
            <a:off x="2514600" y="5867400"/>
            <a:ext cx="1371600" cy="457200"/>
            <a:chOff x="864" y="3168"/>
            <a:chExt cx="864" cy="288"/>
          </a:xfrm>
        </p:grpSpPr>
        <p:sp>
          <p:nvSpPr>
            <p:cNvPr id="196613" name="Line 5"/>
            <p:cNvSpPr>
              <a:spLocks noChangeShapeType="1"/>
            </p:cNvSpPr>
            <p:nvPr/>
          </p:nvSpPr>
          <p:spPr bwMode="auto">
            <a:xfrm>
              <a:off x="864" y="316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14" name="Line 6"/>
            <p:cNvSpPr>
              <a:spLocks noChangeShapeType="1"/>
            </p:cNvSpPr>
            <p:nvPr/>
          </p:nvSpPr>
          <p:spPr bwMode="auto">
            <a:xfrm>
              <a:off x="864" y="3264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15" name="Line 7"/>
            <p:cNvSpPr>
              <a:spLocks noChangeShapeType="1"/>
            </p:cNvSpPr>
            <p:nvPr/>
          </p:nvSpPr>
          <p:spPr bwMode="auto">
            <a:xfrm>
              <a:off x="864" y="3360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16" name="Line 8"/>
            <p:cNvSpPr>
              <a:spLocks noChangeShapeType="1"/>
            </p:cNvSpPr>
            <p:nvPr/>
          </p:nvSpPr>
          <p:spPr bwMode="auto">
            <a:xfrm>
              <a:off x="864" y="3456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6617" name="Group 9"/>
          <p:cNvGrpSpPr>
            <a:grpSpLocks/>
          </p:cNvGrpSpPr>
          <p:nvPr/>
        </p:nvGrpSpPr>
        <p:grpSpPr bwMode="auto">
          <a:xfrm>
            <a:off x="2514600" y="3810000"/>
            <a:ext cx="1371600" cy="457200"/>
            <a:chOff x="864" y="3168"/>
            <a:chExt cx="864" cy="288"/>
          </a:xfrm>
        </p:grpSpPr>
        <p:sp>
          <p:nvSpPr>
            <p:cNvPr id="196618" name="Line 10"/>
            <p:cNvSpPr>
              <a:spLocks noChangeShapeType="1"/>
            </p:cNvSpPr>
            <p:nvPr/>
          </p:nvSpPr>
          <p:spPr bwMode="auto">
            <a:xfrm>
              <a:off x="864" y="316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19" name="Line 11"/>
            <p:cNvSpPr>
              <a:spLocks noChangeShapeType="1"/>
            </p:cNvSpPr>
            <p:nvPr/>
          </p:nvSpPr>
          <p:spPr bwMode="auto">
            <a:xfrm>
              <a:off x="864" y="3264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20" name="Line 12"/>
            <p:cNvSpPr>
              <a:spLocks noChangeShapeType="1"/>
            </p:cNvSpPr>
            <p:nvPr/>
          </p:nvSpPr>
          <p:spPr bwMode="auto">
            <a:xfrm>
              <a:off x="864" y="3360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21" name="Line 13"/>
            <p:cNvSpPr>
              <a:spLocks noChangeShapeType="1"/>
            </p:cNvSpPr>
            <p:nvPr/>
          </p:nvSpPr>
          <p:spPr bwMode="auto">
            <a:xfrm>
              <a:off x="864" y="3456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6622" name="Group 14"/>
          <p:cNvGrpSpPr>
            <a:grpSpLocks/>
          </p:cNvGrpSpPr>
          <p:nvPr/>
        </p:nvGrpSpPr>
        <p:grpSpPr bwMode="auto">
          <a:xfrm>
            <a:off x="2514600" y="2514600"/>
            <a:ext cx="1371600" cy="457200"/>
            <a:chOff x="864" y="3168"/>
            <a:chExt cx="864" cy="288"/>
          </a:xfrm>
        </p:grpSpPr>
        <p:sp>
          <p:nvSpPr>
            <p:cNvPr id="196623" name="Line 15"/>
            <p:cNvSpPr>
              <a:spLocks noChangeShapeType="1"/>
            </p:cNvSpPr>
            <p:nvPr/>
          </p:nvSpPr>
          <p:spPr bwMode="auto">
            <a:xfrm>
              <a:off x="864" y="316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24" name="Line 16"/>
            <p:cNvSpPr>
              <a:spLocks noChangeShapeType="1"/>
            </p:cNvSpPr>
            <p:nvPr/>
          </p:nvSpPr>
          <p:spPr bwMode="auto">
            <a:xfrm>
              <a:off x="864" y="3264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25" name="Line 17"/>
            <p:cNvSpPr>
              <a:spLocks noChangeShapeType="1"/>
            </p:cNvSpPr>
            <p:nvPr/>
          </p:nvSpPr>
          <p:spPr bwMode="auto">
            <a:xfrm>
              <a:off x="864" y="3360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26" name="Line 18"/>
            <p:cNvSpPr>
              <a:spLocks noChangeShapeType="1"/>
            </p:cNvSpPr>
            <p:nvPr/>
          </p:nvSpPr>
          <p:spPr bwMode="auto">
            <a:xfrm>
              <a:off x="864" y="3456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6637" name="Rectangle 29"/>
          <p:cNvSpPr>
            <a:spLocks noChangeArrowheads="1"/>
          </p:cNvSpPr>
          <p:nvPr/>
        </p:nvSpPr>
        <p:spPr bwMode="auto">
          <a:xfrm>
            <a:off x="1714500" y="5867400"/>
            <a:ext cx="500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S</a:t>
            </a:r>
            <a:r>
              <a:rPr lang="en-US" sz="2400" baseline="-25000">
                <a:latin typeface="Helvetica" pitchFamily="34" charset="0"/>
              </a:rPr>
              <a:t>0</a:t>
            </a:r>
            <a:endParaRPr lang="en-US" sz="2400">
              <a:latin typeface="Chalkboard" charset="0"/>
            </a:endParaRPr>
          </a:p>
        </p:txBody>
      </p:sp>
      <p:sp>
        <p:nvSpPr>
          <p:cNvPr id="196638" name="Rectangle 30"/>
          <p:cNvSpPr>
            <a:spLocks noChangeArrowheads="1"/>
          </p:cNvSpPr>
          <p:nvPr/>
        </p:nvSpPr>
        <p:spPr bwMode="auto">
          <a:xfrm>
            <a:off x="1714500" y="3810000"/>
            <a:ext cx="500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S</a:t>
            </a:r>
            <a:r>
              <a:rPr lang="en-US" sz="2400" baseline="-25000">
                <a:latin typeface="Helvetica" pitchFamily="34" charset="0"/>
              </a:rPr>
              <a:t>1</a:t>
            </a:r>
            <a:endParaRPr lang="en-US" sz="2400">
              <a:latin typeface="Chalkboard" charset="0"/>
            </a:endParaRPr>
          </a:p>
        </p:txBody>
      </p:sp>
      <p:sp>
        <p:nvSpPr>
          <p:cNvPr id="196639" name="Rectangle 31"/>
          <p:cNvSpPr>
            <a:spLocks noChangeArrowheads="1"/>
          </p:cNvSpPr>
          <p:nvPr/>
        </p:nvSpPr>
        <p:spPr bwMode="auto">
          <a:xfrm>
            <a:off x="1714500" y="2514600"/>
            <a:ext cx="500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S</a:t>
            </a:r>
            <a:r>
              <a:rPr lang="en-US" sz="2400" baseline="-25000">
                <a:latin typeface="Helvetica" pitchFamily="34" charset="0"/>
              </a:rPr>
              <a:t>2</a:t>
            </a:r>
            <a:endParaRPr lang="en-US" sz="2400">
              <a:latin typeface="Chalkboard" charset="0"/>
            </a:endParaRPr>
          </a:p>
        </p:txBody>
      </p:sp>
      <p:sp>
        <p:nvSpPr>
          <p:cNvPr id="196640" name="Line 32"/>
          <p:cNvSpPr>
            <a:spLocks noChangeShapeType="1"/>
          </p:cNvSpPr>
          <p:nvPr/>
        </p:nvSpPr>
        <p:spPr bwMode="auto">
          <a:xfrm flipV="1">
            <a:off x="2743200" y="3962400"/>
            <a:ext cx="0" cy="2362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6641" name="Freeform 33"/>
          <p:cNvSpPr>
            <a:spLocks/>
          </p:cNvSpPr>
          <p:nvPr/>
        </p:nvSpPr>
        <p:spPr bwMode="auto">
          <a:xfrm rot="1596976">
            <a:off x="2743200" y="3962400"/>
            <a:ext cx="762000" cy="152400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288" y="0"/>
              </a:cxn>
              <a:cxn ang="0">
                <a:pos x="384" y="96"/>
              </a:cxn>
              <a:cxn ang="0">
                <a:pos x="480" y="0"/>
              </a:cxn>
              <a:cxn ang="0">
                <a:pos x="576" y="96"/>
              </a:cxn>
            </a:cxnLst>
            <a:rect l="0" t="0" r="r" b="b"/>
            <a:pathLst>
              <a:path w="576" h="96">
                <a:moveTo>
                  <a:pt x="0" y="96"/>
                </a:moveTo>
                <a:cubicBezTo>
                  <a:pt x="16" y="80"/>
                  <a:pt x="64" y="0"/>
                  <a:pt x="96" y="0"/>
                </a:cubicBezTo>
                <a:cubicBezTo>
                  <a:pt x="128" y="0"/>
                  <a:pt x="160" y="96"/>
                  <a:pt x="192" y="96"/>
                </a:cubicBezTo>
                <a:cubicBezTo>
                  <a:pt x="224" y="96"/>
                  <a:pt x="256" y="0"/>
                  <a:pt x="288" y="0"/>
                </a:cubicBezTo>
                <a:cubicBezTo>
                  <a:pt x="320" y="0"/>
                  <a:pt x="352" y="96"/>
                  <a:pt x="384" y="96"/>
                </a:cubicBezTo>
                <a:cubicBezTo>
                  <a:pt x="416" y="96"/>
                  <a:pt x="448" y="0"/>
                  <a:pt x="480" y="0"/>
                </a:cubicBezTo>
                <a:cubicBezTo>
                  <a:pt x="512" y="0"/>
                  <a:pt x="556" y="76"/>
                  <a:pt x="576" y="9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6642" name="Line 34"/>
          <p:cNvSpPr>
            <a:spLocks noChangeShapeType="1"/>
          </p:cNvSpPr>
          <p:nvPr/>
        </p:nvSpPr>
        <p:spPr bwMode="auto">
          <a:xfrm flipV="1">
            <a:off x="3429000" y="4267200"/>
            <a:ext cx="0" cy="1752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6643" name="Freeform 35"/>
          <p:cNvSpPr>
            <a:spLocks/>
          </p:cNvSpPr>
          <p:nvPr/>
        </p:nvSpPr>
        <p:spPr bwMode="auto">
          <a:xfrm rot="20003024" flipH="1">
            <a:off x="2667000" y="6019800"/>
            <a:ext cx="762000" cy="152400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288" y="0"/>
              </a:cxn>
              <a:cxn ang="0">
                <a:pos x="384" y="96"/>
              </a:cxn>
              <a:cxn ang="0">
                <a:pos x="480" y="0"/>
              </a:cxn>
              <a:cxn ang="0">
                <a:pos x="576" y="96"/>
              </a:cxn>
            </a:cxnLst>
            <a:rect l="0" t="0" r="r" b="b"/>
            <a:pathLst>
              <a:path w="576" h="96">
                <a:moveTo>
                  <a:pt x="0" y="96"/>
                </a:moveTo>
                <a:cubicBezTo>
                  <a:pt x="16" y="80"/>
                  <a:pt x="64" y="0"/>
                  <a:pt x="96" y="0"/>
                </a:cubicBezTo>
                <a:cubicBezTo>
                  <a:pt x="128" y="0"/>
                  <a:pt x="160" y="96"/>
                  <a:pt x="192" y="96"/>
                </a:cubicBezTo>
                <a:cubicBezTo>
                  <a:pt x="224" y="96"/>
                  <a:pt x="256" y="0"/>
                  <a:pt x="288" y="0"/>
                </a:cubicBezTo>
                <a:cubicBezTo>
                  <a:pt x="320" y="0"/>
                  <a:pt x="352" y="96"/>
                  <a:pt x="384" y="96"/>
                </a:cubicBezTo>
                <a:cubicBezTo>
                  <a:pt x="416" y="96"/>
                  <a:pt x="448" y="0"/>
                  <a:pt x="480" y="0"/>
                </a:cubicBezTo>
                <a:cubicBezTo>
                  <a:pt x="512" y="0"/>
                  <a:pt x="556" y="76"/>
                  <a:pt x="576" y="9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6644" name="Freeform 36"/>
          <p:cNvSpPr>
            <a:spLocks/>
          </p:cNvSpPr>
          <p:nvPr/>
        </p:nvSpPr>
        <p:spPr bwMode="auto">
          <a:xfrm>
            <a:off x="3505200" y="4953000"/>
            <a:ext cx="1066800" cy="152400"/>
          </a:xfrm>
          <a:custGeom>
            <a:avLst/>
            <a:gdLst/>
            <a:ahLst/>
            <a:cxnLst>
              <a:cxn ang="0">
                <a:pos x="0" y="21"/>
              </a:cxn>
              <a:cxn ang="0">
                <a:pos x="85" y="96"/>
              </a:cxn>
              <a:cxn ang="0">
                <a:pos x="181" y="0"/>
              </a:cxn>
              <a:cxn ang="0">
                <a:pos x="277" y="96"/>
              </a:cxn>
              <a:cxn ang="0">
                <a:pos x="373" y="0"/>
              </a:cxn>
              <a:cxn ang="0">
                <a:pos x="469" y="96"/>
              </a:cxn>
              <a:cxn ang="0">
                <a:pos x="565" y="0"/>
              </a:cxn>
              <a:cxn ang="0">
                <a:pos x="672" y="80"/>
              </a:cxn>
            </a:cxnLst>
            <a:rect l="0" t="0" r="r" b="b"/>
            <a:pathLst>
              <a:path w="672" h="96">
                <a:moveTo>
                  <a:pt x="0" y="21"/>
                </a:moveTo>
                <a:cubicBezTo>
                  <a:pt x="37" y="37"/>
                  <a:pt x="53" y="96"/>
                  <a:pt x="85" y="96"/>
                </a:cubicBezTo>
                <a:cubicBezTo>
                  <a:pt x="117" y="96"/>
                  <a:pt x="149" y="0"/>
                  <a:pt x="181" y="0"/>
                </a:cubicBezTo>
                <a:cubicBezTo>
                  <a:pt x="213" y="0"/>
                  <a:pt x="245" y="96"/>
                  <a:pt x="277" y="96"/>
                </a:cubicBezTo>
                <a:cubicBezTo>
                  <a:pt x="309" y="96"/>
                  <a:pt x="341" y="0"/>
                  <a:pt x="373" y="0"/>
                </a:cubicBezTo>
                <a:cubicBezTo>
                  <a:pt x="405" y="0"/>
                  <a:pt x="437" y="96"/>
                  <a:pt x="469" y="96"/>
                </a:cubicBezTo>
                <a:cubicBezTo>
                  <a:pt x="501" y="96"/>
                  <a:pt x="533" y="0"/>
                  <a:pt x="565" y="0"/>
                </a:cubicBezTo>
                <a:cubicBezTo>
                  <a:pt x="597" y="0"/>
                  <a:pt x="624" y="59"/>
                  <a:pt x="672" y="80"/>
                </a:cubicBezTo>
              </a:path>
            </a:pathLst>
          </a:custGeom>
          <a:noFill/>
          <a:ln w="28575" cmpd="sng">
            <a:solidFill>
              <a:srgbClr val="00BB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6645" name="Rectangle 37"/>
          <p:cNvSpPr>
            <a:spLocks noChangeArrowheads="1"/>
          </p:cNvSpPr>
          <p:nvPr/>
        </p:nvSpPr>
        <p:spPr bwMode="auto">
          <a:xfrm>
            <a:off x="3733800" y="4343400"/>
            <a:ext cx="7159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BB00"/>
                </a:solidFill>
                <a:latin typeface="Helvetica" pitchFamily="34" charset="0"/>
                <a:sym typeface="Symbol" pitchFamily="18" charset="2"/>
              </a:rPr>
              <a:t></a:t>
            </a:r>
            <a:r>
              <a:rPr lang="en-US" sz="2800" baseline="-25000">
                <a:solidFill>
                  <a:srgbClr val="00BB00"/>
                </a:solidFill>
                <a:latin typeface="Helvetica" pitchFamily="34" charset="0"/>
              </a:rPr>
              <a:t>em</a:t>
            </a:r>
          </a:p>
        </p:txBody>
      </p:sp>
      <p:sp>
        <p:nvSpPr>
          <p:cNvPr id="196648" name="Oval 40"/>
          <p:cNvSpPr>
            <a:spLocks noChangeArrowheads="1"/>
          </p:cNvSpPr>
          <p:nvPr/>
        </p:nvSpPr>
        <p:spPr bwMode="auto">
          <a:xfrm>
            <a:off x="2706688" y="628491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6649" name="Oval 41"/>
          <p:cNvSpPr>
            <a:spLocks noChangeArrowheads="1"/>
          </p:cNvSpPr>
          <p:nvPr/>
        </p:nvSpPr>
        <p:spPr bwMode="auto">
          <a:xfrm>
            <a:off x="2711450" y="392271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6650" name="Oval 42"/>
          <p:cNvSpPr>
            <a:spLocks noChangeArrowheads="1"/>
          </p:cNvSpPr>
          <p:nvPr/>
        </p:nvSpPr>
        <p:spPr bwMode="auto">
          <a:xfrm>
            <a:off x="3397250" y="42354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6651" name="Oval 43"/>
          <p:cNvSpPr>
            <a:spLocks noChangeArrowheads="1"/>
          </p:cNvSpPr>
          <p:nvPr/>
        </p:nvSpPr>
        <p:spPr bwMode="auto">
          <a:xfrm>
            <a:off x="3392488" y="598011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6652" name="AutoShape 44"/>
          <p:cNvSpPr>
            <a:spLocks noChangeArrowheads="1"/>
          </p:cNvSpPr>
          <p:nvPr/>
        </p:nvSpPr>
        <p:spPr bwMode="auto">
          <a:xfrm>
            <a:off x="4394200" y="5462588"/>
            <a:ext cx="2265363" cy="573087"/>
          </a:xfrm>
          <a:prstGeom prst="roundRect">
            <a:avLst>
              <a:gd name="adj" fmla="val 16667"/>
            </a:avLst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BB00"/>
                </a:solidFill>
                <a:latin typeface="Helvetica" pitchFamily="34" charset="0"/>
              </a:rPr>
              <a:t>fluorescence</a:t>
            </a:r>
          </a:p>
        </p:txBody>
      </p:sp>
      <p:sp>
        <p:nvSpPr>
          <p:cNvPr id="196653" name="Freeform 45"/>
          <p:cNvSpPr>
            <a:spLocks/>
          </p:cNvSpPr>
          <p:nvPr/>
        </p:nvSpPr>
        <p:spPr bwMode="auto">
          <a:xfrm flipV="1">
            <a:off x="1600200" y="4953000"/>
            <a:ext cx="1016000" cy="152400"/>
          </a:xfrm>
          <a:custGeom>
            <a:avLst/>
            <a:gdLst/>
            <a:ahLst/>
            <a:cxnLst>
              <a:cxn ang="0">
                <a:pos x="0" y="21"/>
              </a:cxn>
              <a:cxn ang="0">
                <a:pos x="85" y="96"/>
              </a:cxn>
              <a:cxn ang="0">
                <a:pos x="181" y="0"/>
              </a:cxn>
              <a:cxn ang="0">
                <a:pos x="277" y="96"/>
              </a:cxn>
              <a:cxn ang="0">
                <a:pos x="373" y="0"/>
              </a:cxn>
              <a:cxn ang="0">
                <a:pos x="469" y="96"/>
              </a:cxn>
              <a:cxn ang="0">
                <a:pos x="565" y="0"/>
              </a:cxn>
              <a:cxn ang="0">
                <a:pos x="640" y="85"/>
              </a:cxn>
            </a:cxnLst>
            <a:rect l="0" t="0" r="r" b="b"/>
            <a:pathLst>
              <a:path w="640" h="96">
                <a:moveTo>
                  <a:pt x="0" y="21"/>
                </a:moveTo>
                <a:cubicBezTo>
                  <a:pt x="37" y="37"/>
                  <a:pt x="53" y="96"/>
                  <a:pt x="85" y="96"/>
                </a:cubicBezTo>
                <a:cubicBezTo>
                  <a:pt x="117" y="96"/>
                  <a:pt x="149" y="0"/>
                  <a:pt x="181" y="0"/>
                </a:cubicBezTo>
                <a:cubicBezTo>
                  <a:pt x="213" y="0"/>
                  <a:pt x="245" y="96"/>
                  <a:pt x="277" y="96"/>
                </a:cubicBezTo>
                <a:cubicBezTo>
                  <a:pt x="309" y="96"/>
                  <a:pt x="341" y="0"/>
                  <a:pt x="373" y="0"/>
                </a:cubicBezTo>
                <a:cubicBezTo>
                  <a:pt x="405" y="0"/>
                  <a:pt x="437" y="96"/>
                  <a:pt x="469" y="96"/>
                </a:cubicBezTo>
                <a:cubicBezTo>
                  <a:pt x="501" y="96"/>
                  <a:pt x="533" y="0"/>
                  <a:pt x="565" y="0"/>
                </a:cubicBezTo>
                <a:cubicBezTo>
                  <a:pt x="597" y="0"/>
                  <a:pt x="597" y="59"/>
                  <a:pt x="640" y="85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6654" name="Rectangle 46"/>
          <p:cNvSpPr>
            <a:spLocks noChangeArrowheads="1"/>
          </p:cNvSpPr>
          <p:nvPr/>
        </p:nvSpPr>
        <p:spPr bwMode="auto">
          <a:xfrm>
            <a:off x="762000" y="4800600"/>
            <a:ext cx="7556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00FF"/>
                </a:solidFill>
                <a:latin typeface="Helvetica" pitchFamily="34" charset="0"/>
                <a:sym typeface="Symbol" pitchFamily="18" charset="2"/>
              </a:rPr>
              <a:t></a:t>
            </a:r>
            <a:r>
              <a:rPr lang="en-US" sz="2800" baseline="-25000">
                <a:solidFill>
                  <a:srgbClr val="0000FF"/>
                </a:solidFill>
                <a:latin typeface="Helvetica" pitchFamily="34" charset="0"/>
              </a:rPr>
              <a:t>exc</a:t>
            </a:r>
          </a:p>
        </p:txBody>
      </p:sp>
      <p:sp>
        <p:nvSpPr>
          <p:cNvPr id="196655" name="Oval 47"/>
          <p:cNvSpPr>
            <a:spLocks noChangeArrowheads="1"/>
          </p:cNvSpPr>
          <p:nvPr/>
        </p:nvSpPr>
        <p:spPr bwMode="auto">
          <a:xfrm>
            <a:off x="7086600" y="4883150"/>
            <a:ext cx="1997075" cy="960438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latin typeface="Chalkboard" charset="0"/>
              </a:rPr>
              <a:t>Lifetime</a:t>
            </a:r>
          </a:p>
          <a:p>
            <a:pPr algn="ctr"/>
            <a:r>
              <a:rPr lang="en-US" sz="2000">
                <a:solidFill>
                  <a:schemeClr val="accent2"/>
                </a:solidFill>
                <a:latin typeface="Chalkboard" charset="0"/>
                <a:sym typeface="Symbol" pitchFamily="18" charset="2"/>
              </a:rPr>
              <a:t> </a:t>
            </a:r>
            <a:r>
              <a:rPr lang="en-US" sz="2000">
                <a:solidFill>
                  <a:schemeClr val="accent2"/>
                </a:solidFill>
                <a:latin typeface="Chalkboard" charset="0"/>
              </a:rPr>
              <a:t>~ 1–4 ns</a:t>
            </a:r>
            <a:endParaRPr lang="en-US" sz="2000">
              <a:latin typeface="Chalkboard" charset="0"/>
            </a:endParaRPr>
          </a:p>
        </p:txBody>
      </p:sp>
      <p:sp>
        <p:nvSpPr>
          <p:cNvPr id="196656" name="Rectangle 48"/>
          <p:cNvSpPr>
            <a:spLocks noChangeArrowheads="1"/>
          </p:cNvSpPr>
          <p:nvPr/>
        </p:nvSpPr>
        <p:spPr bwMode="auto">
          <a:xfrm>
            <a:off x="2286000" y="1638300"/>
            <a:ext cx="1811338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latin typeface="Chalkboard" charset="0"/>
              </a:rPr>
              <a:t>Singlet states</a:t>
            </a:r>
          </a:p>
          <a:p>
            <a:pPr algn="ctr"/>
            <a:r>
              <a:rPr lang="en-US" sz="2000">
                <a:solidFill>
                  <a:schemeClr val="accent2"/>
                </a:solidFill>
                <a:latin typeface="Chalkboard" charset="0"/>
              </a:rPr>
              <a:t>Spin S=0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40" grpId="0" animBg="1"/>
      <p:bldP spid="196641" grpId="0" animBg="1"/>
      <p:bldP spid="196642" grpId="0" animBg="1"/>
      <p:bldP spid="196643" grpId="0" animBg="1"/>
      <p:bldP spid="196644" grpId="0" animBg="1"/>
      <p:bldP spid="196645" grpId="0"/>
      <p:bldP spid="196649" grpId="0" animBg="1"/>
      <p:bldP spid="196650" grpId="0" animBg="1"/>
      <p:bldP spid="196651" grpId="0" animBg="1"/>
      <p:bldP spid="196652" grpId="0" animBg="1"/>
      <p:bldP spid="196653" grpId="0" animBg="1"/>
      <p:bldP spid="196654" grpId="0"/>
      <p:bldP spid="19665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Factors affecting overall brightness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Intrinisic brightness</a:t>
            </a:r>
          </a:p>
          <a:p>
            <a:r>
              <a:rPr lang="en-US"/>
              <a:t>Spectrum of arc lamp/lasers</a:t>
            </a:r>
          </a:p>
          <a:p>
            <a:r>
              <a:rPr lang="en-US"/>
              <a:t>Lamp/laser power</a:t>
            </a:r>
          </a:p>
          <a:p>
            <a:r>
              <a:rPr lang="en-US"/>
              <a:t>Filter set transmission</a:t>
            </a:r>
          </a:p>
          <a:p>
            <a:r>
              <a:rPr lang="en-US"/>
              <a:t>Quantum efficiency of detector</a:t>
            </a:r>
          </a:p>
          <a:p>
            <a:r>
              <a:rPr lang="en-US"/>
              <a:t>Photobleaching</a:t>
            </a:r>
          </a:p>
          <a:p>
            <a:r>
              <a:rPr lang="en-US"/>
              <a:t>Quenching / maturation / other dye-specific effects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 dependence of dyes</a:t>
            </a:r>
          </a:p>
        </p:txBody>
      </p:sp>
      <p:pic>
        <p:nvPicPr>
          <p:cNvPr id="2437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867025"/>
            <a:ext cx="3219450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3716" name="Text Box 4"/>
          <p:cNvSpPr txBox="1">
            <a:spLocks noChangeArrowheads="1"/>
          </p:cNvSpPr>
          <p:nvPr/>
        </p:nvSpPr>
        <p:spPr bwMode="auto">
          <a:xfrm>
            <a:off x="533400" y="2028825"/>
            <a:ext cx="3714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Mixed Fluorescein and Rhodamine</a:t>
            </a:r>
          </a:p>
        </p:txBody>
      </p:sp>
      <p:sp>
        <p:nvSpPr>
          <p:cNvPr id="243717" name="Text Box 5"/>
          <p:cNvSpPr txBox="1">
            <a:spLocks noChangeArrowheads="1"/>
          </p:cNvSpPr>
          <p:nvPr/>
        </p:nvSpPr>
        <p:spPr bwMode="auto">
          <a:xfrm rot="-2409392">
            <a:off x="2895600" y="3857625"/>
            <a:ext cx="10144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/>
              <a:t>Rhodamine</a:t>
            </a:r>
          </a:p>
        </p:txBody>
      </p:sp>
      <p:sp>
        <p:nvSpPr>
          <p:cNvPr id="243718" name="Text Box 6"/>
          <p:cNvSpPr txBox="1">
            <a:spLocks noChangeArrowheads="1"/>
          </p:cNvSpPr>
          <p:nvPr/>
        </p:nvSpPr>
        <p:spPr bwMode="auto">
          <a:xfrm rot="-2409392">
            <a:off x="1749425" y="2705100"/>
            <a:ext cx="10398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/>
              <a:t>Fluorescein</a:t>
            </a:r>
          </a:p>
        </p:txBody>
      </p:sp>
      <p:pic>
        <p:nvPicPr>
          <p:cNvPr id="243719" name="Picture 7"/>
          <p:cNvPicPr>
            <a:picLocks noChangeAspect="1" noChangeArrowheads="1"/>
          </p:cNvPicPr>
          <p:nvPr/>
        </p:nvPicPr>
        <p:blipFill>
          <a:blip r:embed="rId4" cstate="print"/>
          <a:srcRect l="1805" t="4967"/>
          <a:stretch>
            <a:fillRect/>
          </a:stretch>
        </p:blipFill>
        <p:spPr bwMode="auto">
          <a:xfrm>
            <a:off x="4572000" y="2722563"/>
            <a:ext cx="4146550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3720" name="Text Box 8"/>
          <p:cNvSpPr txBox="1">
            <a:spLocks noChangeArrowheads="1"/>
          </p:cNvSpPr>
          <p:nvPr/>
        </p:nvSpPr>
        <p:spPr bwMode="auto">
          <a:xfrm>
            <a:off x="5638800" y="2057400"/>
            <a:ext cx="2743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243721" name="Text Box 9"/>
          <p:cNvSpPr txBox="1">
            <a:spLocks noChangeArrowheads="1"/>
          </p:cNvSpPr>
          <p:nvPr/>
        </p:nvSpPr>
        <p:spPr bwMode="auto">
          <a:xfrm>
            <a:off x="6324600" y="2071688"/>
            <a:ext cx="1828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YFP variants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Brief discussions of various fluors</a:t>
            </a:r>
          </a:p>
        </p:txBody>
      </p:sp>
      <p:pic>
        <p:nvPicPr>
          <p:cNvPr id="2457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362200"/>
            <a:ext cx="7642225" cy="33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762000"/>
          </a:xfrm>
        </p:spPr>
        <p:txBody>
          <a:bodyPr/>
          <a:lstStyle/>
          <a:p>
            <a:r>
              <a:rPr lang="en-US"/>
              <a:t>Traditional small molecule dyes</a:t>
            </a:r>
          </a:p>
        </p:txBody>
      </p:sp>
      <p:pic>
        <p:nvPicPr>
          <p:cNvPr id="247811" name="Picture 3"/>
          <p:cNvPicPr>
            <a:picLocks noChangeAspect="1" noChangeArrowheads="1"/>
          </p:cNvPicPr>
          <p:nvPr/>
        </p:nvPicPr>
        <p:blipFill>
          <a:blip r:embed="rId3" cstate="print"/>
          <a:srcRect l="15135" t="2351" r="60214" b="77020"/>
          <a:stretch>
            <a:fillRect/>
          </a:stretch>
        </p:blipFill>
        <p:spPr bwMode="auto">
          <a:xfrm>
            <a:off x="914400" y="1752600"/>
            <a:ext cx="1719263" cy="171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7812" name="Picture 4"/>
          <p:cNvPicPr>
            <a:picLocks noChangeAspect="1" noChangeArrowheads="1"/>
          </p:cNvPicPr>
          <p:nvPr/>
        </p:nvPicPr>
        <p:blipFill>
          <a:blip r:embed="rId3" cstate="print"/>
          <a:srcRect l="53468" t="2351" r="23196" b="79233"/>
          <a:stretch>
            <a:fillRect/>
          </a:stretch>
        </p:blipFill>
        <p:spPr bwMode="auto">
          <a:xfrm>
            <a:off x="3581400" y="1524000"/>
            <a:ext cx="1617663" cy="151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7813" name="Picture 5"/>
          <p:cNvPicPr>
            <a:picLocks noChangeAspect="1" noChangeArrowheads="1"/>
          </p:cNvPicPr>
          <p:nvPr/>
        </p:nvPicPr>
        <p:blipFill>
          <a:blip r:embed="rId3" cstate="print"/>
          <a:srcRect l="12338" t="25305" r="60214" b="52821"/>
          <a:stretch>
            <a:fillRect/>
          </a:stretch>
        </p:blipFill>
        <p:spPr bwMode="auto">
          <a:xfrm>
            <a:off x="6324600" y="1752600"/>
            <a:ext cx="1901825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7814" name="Picture 6"/>
          <p:cNvPicPr>
            <a:picLocks noChangeAspect="1" noChangeArrowheads="1"/>
          </p:cNvPicPr>
          <p:nvPr/>
        </p:nvPicPr>
        <p:blipFill>
          <a:blip r:embed="rId3" cstate="print"/>
          <a:srcRect l="53468" t="26549" r="17767" b="52821"/>
          <a:stretch>
            <a:fillRect/>
          </a:stretch>
        </p:blipFill>
        <p:spPr bwMode="auto">
          <a:xfrm>
            <a:off x="762000" y="4038600"/>
            <a:ext cx="2001838" cy="170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7815" name="Picture 7"/>
          <p:cNvPicPr>
            <a:picLocks noChangeAspect="1" noChangeArrowheads="1"/>
          </p:cNvPicPr>
          <p:nvPr/>
        </p:nvPicPr>
        <p:blipFill>
          <a:blip r:embed="rId3" cstate="print"/>
          <a:srcRect l="2797" t="51854" r="60214" b="28624"/>
          <a:stretch>
            <a:fillRect/>
          </a:stretch>
        </p:blipFill>
        <p:spPr bwMode="auto">
          <a:xfrm>
            <a:off x="3048000" y="4114800"/>
            <a:ext cx="2568575" cy="161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7816" name="Picture 8"/>
          <p:cNvPicPr>
            <a:picLocks noChangeAspect="1" noChangeArrowheads="1"/>
          </p:cNvPicPr>
          <p:nvPr/>
        </p:nvPicPr>
        <p:blipFill>
          <a:blip r:embed="rId3" cstate="print"/>
          <a:srcRect l="53468" t="52960" r="10858" b="28624"/>
          <a:stretch>
            <a:fillRect/>
          </a:stretch>
        </p:blipFill>
        <p:spPr bwMode="auto">
          <a:xfrm>
            <a:off x="6096000" y="4114800"/>
            <a:ext cx="2476500" cy="152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8382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Fluorescent dyes in Biology</a:t>
            </a:r>
          </a:p>
        </p:txBody>
      </p:sp>
      <p:pic>
        <p:nvPicPr>
          <p:cNvPr id="249859" name="Picture 3" descr="fitc_2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676400"/>
            <a:ext cx="2366963" cy="2738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249860" name="Picture 4" descr="TexRed_2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1752600"/>
            <a:ext cx="2689225" cy="266223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9861" name="Rectangle 5"/>
          <p:cNvSpPr>
            <a:spLocks noChangeArrowheads="1"/>
          </p:cNvSpPr>
          <p:nvPr/>
        </p:nvSpPr>
        <p:spPr bwMode="auto">
          <a:xfrm>
            <a:off x="1143000" y="4267200"/>
            <a:ext cx="747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FITC</a:t>
            </a:r>
          </a:p>
        </p:txBody>
      </p:sp>
      <p:sp>
        <p:nvSpPr>
          <p:cNvPr id="249862" name="Rectangle 6"/>
          <p:cNvSpPr>
            <a:spLocks noChangeArrowheads="1"/>
          </p:cNvSpPr>
          <p:nvPr/>
        </p:nvSpPr>
        <p:spPr bwMode="auto">
          <a:xfrm>
            <a:off x="6019800" y="4343400"/>
            <a:ext cx="1412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Texas Red</a:t>
            </a:r>
          </a:p>
        </p:txBody>
      </p:sp>
      <p:sp>
        <p:nvSpPr>
          <p:cNvPr id="249863" name="Rectangle 7"/>
          <p:cNvSpPr>
            <a:spLocks noChangeArrowheads="1"/>
          </p:cNvSpPr>
          <p:nvPr/>
        </p:nvSpPr>
        <p:spPr bwMode="auto">
          <a:xfrm>
            <a:off x="1219200" y="5334000"/>
            <a:ext cx="639603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/>
              <a:t> Protein labeling: couple to amino- or sulfhydryl groups</a:t>
            </a:r>
          </a:p>
          <a:p>
            <a:pPr>
              <a:buFontTx/>
              <a:buChar char="•"/>
            </a:pPr>
            <a:r>
              <a:rPr lang="en-US" sz="2000"/>
              <a:t> Direct and indirect (immuno-) fluorescence</a:t>
            </a:r>
          </a:p>
          <a:p>
            <a:pPr>
              <a:buFontTx/>
              <a:buChar char="•"/>
            </a:pP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ChangeArrowheads="1"/>
          </p:cNvSpPr>
          <p:nvPr/>
        </p:nvSpPr>
        <p:spPr bwMode="auto">
          <a:xfrm>
            <a:off x="838200" y="417513"/>
            <a:ext cx="7620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>
                <a:solidFill>
                  <a:schemeClr val="tx2"/>
                </a:solidFill>
                <a:latin typeface="Chalkboard" charset="0"/>
              </a:rPr>
              <a:t>Fluorescent labeling</a:t>
            </a:r>
            <a:endParaRPr lang="en-US" sz="2400">
              <a:solidFill>
                <a:schemeClr val="tx2"/>
              </a:solidFill>
              <a:latin typeface="Chalkboard" charset="0"/>
            </a:endParaRPr>
          </a:p>
        </p:txBody>
      </p:sp>
      <p:sp>
        <p:nvSpPr>
          <p:cNvPr id="312323" name="Rectangle 3"/>
          <p:cNvSpPr>
            <a:spLocks noChangeArrowheads="1"/>
          </p:cNvSpPr>
          <p:nvPr/>
        </p:nvSpPr>
        <p:spPr bwMode="auto">
          <a:xfrm>
            <a:off x="5372100" y="1149350"/>
            <a:ext cx="3656013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>
                <a:solidFill>
                  <a:schemeClr val="accent2"/>
                </a:solidFill>
                <a:latin typeface="Chalkboard" charset="0"/>
              </a:rPr>
              <a:t>Direct labeling (&amp; microinjection)</a:t>
            </a:r>
          </a:p>
          <a:p>
            <a:pPr algn="r"/>
            <a:r>
              <a:rPr lang="en-US">
                <a:solidFill>
                  <a:schemeClr val="accent2"/>
                </a:solidFill>
                <a:latin typeface="Chalkboard" charset="0"/>
              </a:rPr>
              <a:t>of target molecules</a:t>
            </a:r>
          </a:p>
        </p:txBody>
      </p:sp>
      <p:grpSp>
        <p:nvGrpSpPr>
          <p:cNvPr id="312324" name="Group 4"/>
          <p:cNvGrpSpPr>
            <a:grpSpLocks/>
          </p:cNvGrpSpPr>
          <p:nvPr/>
        </p:nvGrpSpPr>
        <p:grpSpPr bwMode="auto">
          <a:xfrm rot="17976599">
            <a:off x="8086725" y="5794376"/>
            <a:ext cx="701675" cy="984250"/>
            <a:chOff x="4006" y="3583"/>
            <a:chExt cx="442" cy="620"/>
          </a:xfrm>
        </p:grpSpPr>
        <p:sp>
          <p:nvSpPr>
            <p:cNvPr id="312325" name="Freeform 5"/>
            <p:cNvSpPr>
              <a:spLocks/>
            </p:cNvSpPr>
            <p:nvPr/>
          </p:nvSpPr>
          <p:spPr bwMode="auto">
            <a:xfrm>
              <a:off x="4006" y="3583"/>
              <a:ext cx="349" cy="583"/>
            </a:xfrm>
            <a:custGeom>
              <a:avLst/>
              <a:gdLst/>
              <a:ahLst/>
              <a:cxnLst>
                <a:cxn ang="0">
                  <a:pos x="25" y="74"/>
                </a:cxn>
                <a:cxn ang="0">
                  <a:pos x="204" y="250"/>
                </a:cxn>
                <a:cxn ang="0">
                  <a:pos x="233" y="551"/>
                </a:cxn>
                <a:cxn ang="0">
                  <a:pos x="310" y="548"/>
                </a:cxn>
                <a:cxn ang="0">
                  <a:pos x="324" y="274"/>
                </a:cxn>
                <a:cxn ang="0">
                  <a:pos x="478" y="82"/>
                </a:cxn>
                <a:cxn ang="0">
                  <a:pos x="425" y="23"/>
                </a:cxn>
                <a:cxn ang="0">
                  <a:pos x="276" y="175"/>
                </a:cxn>
                <a:cxn ang="0">
                  <a:pos x="84" y="23"/>
                </a:cxn>
                <a:cxn ang="0">
                  <a:pos x="25" y="74"/>
                </a:cxn>
              </a:cxnLst>
              <a:rect l="0" t="0" r="r" b="b"/>
              <a:pathLst>
                <a:path w="497" h="598">
                  <a:moveTo>
                    <a:pt x="25" y="74"/>
                  </a:moveTo>
                  <a:cubicBezTo>
                    <a:pt x="50" y="114"/>
                    <a:pt x="169" y="171"/>
                    <a:pt x="204" y="250"/>
                  </a:cubicBezTo>
                  <a:cubicBezTo>
                    <a:pt x="239" y="329"/>
                    <a:pt x="215" y="501"/>
                    <a:pt x="233" y="551"/>
                  </a:cubicBezTo>
                  <a:cubicBezTo>
                    <a:pt x="246" y="598"/>
                    <a:pt x="297" y="596"/>
                    <a:pt x="310" y="548"/>
                  </a:cubicBezTo>
                  <a:cubicBezTo>
                    <a:pt x="323" y="500"/>
                    <a:pt x="297" y="353"/>
                    <a:pt x="324" y="274"/>
                  </a:cubicBezTo>
                  <a:cubicBezTo>
                    <a:pt x="351" y="195"/>
                    <a:pt x="459" y="122"/>
                    <a:pt x="478" y="82"/>
                  </a:cubicBezTo>
                  <a:cubicBezTo>
                    <a:pt x="497" y="42"/>
                    <a:pt x="458" y="0"/>
                    <a:pt x="425" y="23"/>
                  </a:cubicBezTo>
                  <a:cubicBezTo>
                    <a:pt x="392" y="46"/>
                    <a:pt x="333" y="175"/>
                    <a:pt x="276" y="175"/>
                  </a:cubicBezTo>
                  <a:cubicBezTo>
                    <a:pt x="219" y="175"/>
                    <a:pt x="123" y="46"/>
                    <a:pt x="84" y="23"/>
                  </a:cubicBezTo>
                  <a:cubicBezTo>
                    <a:pt x="45" y="0"/>
                    <a:pt x="0" y="34"/>
                    <a:pt x="25" y="74"/>
                  </a:cubicBez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26" name="Oval 6"/>
            <p:cNvSpPr>
              <a:spLocks noChangeArrowheads="1"/>
            </p:cNvSpPr>
            <p:nvPr/>
          </p:nvSpPr>
          <p:spPr bwMode="auto">
            <a:xfrm>
              <a:off x="4014" y="4116"/>
              <a:ext cx="85" cy="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27" name="Line 7"/>
            <p:cNvSpPr>
              <a:spLocks noChangeShapeType="1"/>
            </p:cNvSpPr>
            <p:nvPr/>
          </p:nvSpPr>
          <p:spPr bwMode="auto">
            <a:xfrm flipV="1">
              <a:off x="4094" y="4119"/>
              <a:ext cx="73" cy="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28" name="Line 8"/>
            <p:cNvSpPr>
              <a:spLocks noChangeShapeType="1"/>
            </p:cNvSpPr>
            <p:nvPr/>
          </p:nvSpPr>
          <p:spPr bwMode="auto">
            <a:xfrm>
              <a:off x="4215" y="3931"/>
              <a:ext cx="76" cy="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29" name="Oval 9"/>
            <p:cNvSpPr>
              <a:spLocks noChangeArrowheads="1"/>
            </p:cNvSpPr>
            <p:nvPr/>
          </p:nvSpPr>
          <p:spPr bwMode="auto">
            <a:xfrm>
              <a:off x="4062" y="3826"/>
              <a:ext cx="85" cy="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30" name="Line 10"/>
            <p:cNvSpPr>
              <a:spLocks noChangeShapeType="1"/>
            </p:cNvSpPr>
            <p:nvPr/>
          </p:nvSpPr>
          <p:spPr bwMode="auto">
            <a:xfrm flipV="1">
              <a:off x="4143" y="3793"/>
              <a:ext cx="44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31" name="Line 11"/>
            <p:cNvSpPr>
              <a:spLocks noChangeShapeType="1"/>
            </p:cNvSpPr>
            <p:nvPr/>
          </p:nvSpPr>
          <p:spPr bwMode="auto">
            <a:xfrm>
              <a:off x="4207" y="4123"/>
              <a:ext cx="64" cy="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32" name="Oval 12"/>
            <p:cNvSpPr>
              <a:spLocks noChangeArrowheads="1"/>
            </p:cNvSpPr>
            <p:nvPr/>
          </p:nvSpPr>
          <p:spPr bwMode="auto">
            <a:xfrm>
              <a:off x="4259" y="4112"/>
              <a:ext cx="86" cy="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33" name="Oval 13"/>
            <p:cNvSpPr>
              <a:spLocks noChangeArrowheads="1"/>
            </p:cNvSpPr>
            <p:nvPr/>
          </p:nvSpPr>
          <p:spPr bwMode="auto">
            <a:xfrm>
              <a:off x="4275" y="3912"/>
              <a:ext cx="85" cy="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34" name="Line 14"/>
            <p:cNvSpPr>
              <a:spLocks noChangeShapeType="1"/>
            </p:cNvSpPr>
            <p:nvPr/>
          </p:nvSpPr>
          <p:spPr bwMode="auto">
            <a:xfrm>
              <a:off x="4303" y="3701"/>
              <a:ext cx="76" cy="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35" name="Oval 15"/>
            <p:cNvSpPr>
              <a:spLocks noChangeArrowheads="1"/>
            </p:cNvSpPr>
            <p:nvPr/>
          </p:nvSpPr>
          <p:spPr bwMode="auto">
            <a:xfrm>
              <a:off x="4363" y="3683"/>
              <a:ext cx="85" cy="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2336" name="Group 16"/>
          <p:cNvGrpSpPr>
            <a:grpSpLocks/>
          </p:cNvGrpSpPr>
          <p:nvPr/>
        </p:nvGrpSpPr>
        <p:grpSpPr bwMode="auto">
          <a:xfrm>
            <a:off x="5337175" y="1581150"/>
            <a:ext cx="1362075" cy="1239838"/>
            <a:chOff x="3051" y="1423"/>
            <a:chExt cx="858" cy="781"/>
          </a:xfrm>
        </p:grpSpPr>
        <p:grpSp>
          <p:nvGrpSpPr>
            <p:cNvPr id="312337" name="Group 17"/>
            <p:cNvGrpSpPr>
              <a:grpSpLocks/>
            </p:cNvGrpSpPr>
            <p:nvPr/>
          </p:nvGrpSpPr>
          <p:grpSpPr bwMode="auto">
            <a:xfrm>
              <a:off x="3051" y="1423"/>
              <a:ext cx="858" cy="669"/>
              <a:chOff x="4294" y="1592"/>
              <a:chExt cx="858" cy="669"/>
            </a:xfrm>
          </p:grpSpPr>
          <p:sp>
            <p:nvSpPr>
              <p:cNvPr id="312338" name="Oval 18"/>
              <p:cNvSpPr>
                <a:spLocks noChangeArrowheads="1"/>
              </p:cNvSpPr>
              <p:nvPr/>
            </p:nvSpPr>
            <p:spPr bwMode="auto">
              <a:xfrm>
                <a:off x="4294" y="1936"/>
                <a:ext cx="282" cy="325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39" name="Oval 19"/>
              <p:cNvSpPr>
                <a:spLocks noChangeArrowheads="1"/>
              </p:cNvSpPr>
              <p:nvPr/>
            </p:nvSpPr>
            <p:spPr bwMode="auto">
              <a:xfrm>
                <a:off x="4438" y="1850"/>
                <a:ext cx="282" cy="325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40" name="Oval 20"/>
              <p:cNvSpPr>
                <a:spLocks noChangeArrowheads="1"/>
              </p:cNvSpPr>
              <p:nvPr/>
            </p:nvSpPr>
            <p:spPr bwMode="auto">
              <a:xfrm>
                <a:off x="4582" y="1764"/>
                <a:ext cx="282" cy="325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41" name="Oval 21"/>
              <p:cNvSpPr>
                <a:spLocks noChangeArrowheads="1"/>
              </p:cNvSpPr>
              <p:nvPr/>
            </p:nvSpPr>
            <p:spPr bwMode="auto">
              <a:xfrm>
                <a:off x="4726" y="1678"/>
                <a:ext cx="282" cy="325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42" name="Oval 22"/>
              <p:cNvSpPr>
                <a:spLocks noChangeArrowheads="1"/>
              </p:cNvSpPr>
              <p:nvPr/>
            </p:nvSpPr>
            <p:spPr bwMode="auto">
              <a:xfrm>
                <a:off x="4870" y="1592"/>
                <a:ext cx="282" cy="325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12343" name="Oval 23"/>
            <p:cNvSpPr>
              <a:spLocks noChangeArrowheads="1"/>
            </p:cNvSpPr>
            <p:nvPr/>
          </p:nvSpPr>
          <p:spPr bwMode="auto">
            <a:xfrm>
              <a:off x="3272" y="2117"/>
              <a:ext cx="85" cy="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44" name="Line 24"/>
            <p:cNvSpPr>
              <a:spLocks noChangeShapeType="1"/>
            </p:cNvSpPr>
            <p:nvPr/>
          </p:nvSpPr>
          <p:spPr bwMode="auto">
            <a:xfrm flipH="1" flipV="1">
              <a:off x="3238" y="2072"/>
              <a:ext cx="50" cy="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45" name="Oval 25"/>
            <p:cNvSpPr>
              <a:spLocks noChangeArrowheads="1"/>
            </p:cNvSpPr>
            <p:nvPr/>
          </p:nvSpPr>
          <p:spPr bwMode="auto">
            <a:xfrm>
              <a:off x="3490" y="1973"/>
              <a:ext cx="85" cy="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46" name="Line 26"/>
            <p:cNvSpPr>
              <a:spLocks noChangeShapeType="1"/>
            </p:cNvSpPr>
            <p:nvPr/>
          </p:nvSpPr>
          <p:spPr bwMode="auto">
            <a:xfrm flipV="1">
              <a:off x="3517" y="1896"/>
              <a:ext cx="14" cy="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47" name="Oval 27"/>
            <p:cNvSpPr>
              <a:spLocks noChangeArrowheads="1"/>
            </p:cNvSpPr>
            <p:nvPr/>
          </p:nvSpPr>
          <p:spPr bwMode="auto">
            <a:xfrm>
              <a:off x="3420" y="1429"/>
              <a:ext cx="85" cy="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48" name="Line 28"/>
            <p:cNvSpPr>
              <a:spLocks noChangeShapeType="1"/>
            </p:cNvSpPr>
            <p:nvPr/>
          </p:nvSpPr>
          <p:spPr bwMode="auto">
            <a:xfrm flipH="1" flipV="1">
              <a:off x="3478" y="1512"/>
              <a:ext cx="50" cy="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2349" name="Rectangle 29"/>
          <p:cNvSpPr>
            <a:spLocks noChangeArrowheads="1"/>
          </p:cNvSpPr>
          <p:nvPr/>
        </p:nvSpPr>
        <p:spPr bwMode="auto">
          <a:xfrm>
            <a:off x="134938" y="2149475"/>
            <a:ext cx="366712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accent2"/>
                </a:solidFill>
                <a:latin typeface="Chalkboard" charset="0"/>
              </a:rPr>
              <a:t>Direct immunofluorescence:</a:t>
            </a:r>
          </a:p>
          <a:p>
            <a:pPr algn="ctr"/>
            <a:r>
              <a:rPr lang="en-US">
                <a:solidFill>
                  <a:schemeClr val="accent2"/>
                </a:solidFill>
                <a:latin typeface="Chalkboard" charset="0"/>
              </a:rPr>
              <a:t>labeled antibodies against target</a:t>
            </a:r>
          </a:p>
        </p:txBody>
      </p:sp>
      <p:grpSp>
        <p:nvGrpSpPr>
          <p:cNvPr id="312350" name="Group 30"/>
          <p:cNvGrpSpPr>
            <a:grpSpLocks/>
          </p:cNvGrpSpPr>
          <p:nvPr/>
        </p:nvGrpSpPr>
        <p:grpSpPr bwMode="auto">
          <a:xfrm>
            <a:off x="1185863" y="2900363"/>
            <a:ext cx="1362075" cy="2101850"/>
            <a:chOff x="662" y="2217"/>
            <a:chExt cx="858" cy="1324"/>
          </a:xfrm>
        </p:grpSpPr>
        <p:sp>
          <p:nvSpPr>
            <p:cNvPr id="312351" name="Oval 31"/>
            <p:cNvSpPr>
              <a:spLocks noChangeArrowheads="1"/>
            </p:cNvSpPr>
            <p:nvPr/>
          </p:nvSpPr>
          <p:spPr bwMode="auto">
            <a:xfrm>
              <a:off x="662" y="2843"/>
              <a:ext cx="282" cy="32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52" name="Oval 32"/>
            <p:cNvSpPr>
              <a:spLocks noChangeArrowheads="1"/>
            </p:cNvSpPr>
            <p:nvPr/>
          </p:nvSpPr>
          <p:spPr bwMode="auto">
            <a:xfrm>
              <a:off x="806" y="2757"/>
              <a:ext cx="282" cy="32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12353" name="Group 33"/>
            <p:cNvGrpSpPr>
              <a:grpSpLocks/>
            </p:cNvGrpSpPr>
            <p:nvPr/>
          </p:nvGrpSpPr>
          <p:grpSpPr bwMode="auto">
            <a:xfrm>
              <a:off x="784" y="2921"/>
              <a:ext cx="442" cy="620"/>
              <a:chOff x="2944" y="1737"/>
              <a:chExt cx="586" cy="822"/>
            </a:xfrm>
          </p:grpSpPr>
          <p:sp>
            <p:nvSpPr>
              <p:cNvPr id="312354" name="Freeform 34"/>
              <p:cNvSpPr>
                <a:spLocks/>
              </p:cNvSpPr>
              <p:nvPr/>
            </p:nvSpPr>
            <p:spPr bwMode="auto">
              <a:xfrm>
                <a:off x="2944" y="1737"/>
                <a:ext cx="463" cy="773"/>
              </a:xfrm>
              <a:custGeom>
                <a:avLst/>
                <a:gdLst/>
                <a:ahLst/>
                <a:cxnLst>
                  <a:cxn ang="0">
                    <a:pos x="25" y="74"/>
                  </a:cxn>
                  <a:cxn ang="0">
                    <a:pos x="204" y="250"/>
                  </a:cxn>
                  <a:cxn ang="0">
                    <a:pos x="233" y="551"/>
                  </a:cxn>
                  <a:cxn ang="0">
                    <a:pos x="310" y="548"/>
                  </a:cxn>
                  <a:cxn ang="0">
                    <a:pos x="324" y="274"/>
                  </a:cxn>
                  <a:cxn ang="0">
                    <a:pos x="478" y="82"/>
                  </a:cxn>
                  <a:cxn ang="0">
                    <a:pos x="425" y="23"/>
                  </a:cxn>
                  <a:cxn ang="0">
                    <a:pos x="276" y="175"/>
                  </a:cxn>
                  <a:cxn ang="0">
                    <a:pos x="84" y="23"/>
                  </a:cxn>
                  <a:cxn ang="0">
                    <a:pos x="25" y="74"/>
                  </a:cxn>
                </a:cxnLst>
                <a:rect l="0" t="0" r="r" b="b"/>
                <a:pathLst>
                  <a:path w="497" h="598">
                    <a:moveTo>
                      <a:pt x="25" y="74"/>
                    </a:moveTo>
                    <a:cubicBezTo>
                      <a:pt x="50" y="114"/>
                      <a:pt x="169" y="171"/>
                      <a:pt x="204" y="250"/>
                    </a:cubicBezTo>
                    <a:cubicBezTo>
                      <a:pt x="239" y="329"/>
                      <a:pt x="215" y="501"/>
                      <a:pt x="233" y="551"/>
                    </a:cubicBezTo>
                    <a:cubicBezTo>
                      <a:pt x="246" y="598"/>
                      <a:pt x="297" y="596"/>
                      <a:pt x="310" y="548"/>
                    </a:cubicBezTo>
                    <a:cubicBezTo>
                      <a:pt x="323" y="500"/>
                      <a:pt x="297" y="353"/>
                      <a:pt x="324" y="274"/>
                    </a:cubicBezTo>
                    <a:cubicBezTo>
                      <a:pt x="351" y="195"/>
                      <a:pt x="459" y="122"/>
                      <a:pt x="478" y="82"/>
                    </a:cubicBezTo>
                    <a:cubicBezTo>
                      <a:pt x="497" y="42"/>
                      <a:pt x="458" y="0"/>
                      <a:pt x="425" y="23"/>
                    </a:cubicBezTo>
                    <a:cubicBezTo>
                      <a:pt x="392" y="46"/>
                      <a:pt x="333" y="175"/>
                      <a:pt x="276" y="175"/>
                    </a:cubicBezTo>
                    <a:cubicBezTo>
                      <a:pt x="219" y="175"/>
                      <a:pt x="123" y="46"/>
                      <a:pt x="84" y="23"/>
                    </a:cubicBezTo>
                    <a:cubicBezTo>
                      <a:pt x="45" y="0"/>
                      <a:pt x="0" y="34"/>
                      <a:pt x="25" y="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55" name="Oval 35"/>
              <p:cNvSpPr>
                <a:spLocks noChangeArrowheads="1"/>
              </p:cNvSpPr>
              <p:nvPr/>
            </p:nvSpPr>
            <p:spPr bwMode="auto">
              <a:xfrm>
                <a:off x="2954" y="2443"/>
                <a:ext cx="113" cy="11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56" name="Line 36"/>
              <p:cNvSpPr>
                <a:spLocks noChangeShapeType="1"/>
              </p:cNvSpPr>
              <p:nvPr/>
            </p:nvSpPr>
            <p:spPr bwMode="auto">
              <a:xfrm flipV="1">
                <a:off x="3061" y="2448"/>
                <a:ext cx="96" cy="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57" name="Line 37"/>
              <p:cNvSpPr>
                <a:spLocks noChangeShapeType="1"/>
              </p:cNvSpPr>
              <p:nvPr/>
            </p:nvSpPr>
            <p:spPr bwMode="auto">
              <a:xfrm>
                <a:off x="3221" y="2198"/>
                <a:ext cx="101" cy="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58" name="Oval 38"/>
              <p:cNvSpPr>
                <a:spLocks noChangeArrowheads="1"/>
              </p:cNvSpPr>
              <p:nvPr/>
            </p:nvSpPr>
            <p:spPr bwMode="auto">
              <a:xfrm>
                <a:off x="3018" y="2059"/>
                <a:ext cx="113" cy="11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59" name="Line 39"/>
              <p:cNvSpPr>
                <a:spLocks noChangeShapeType="1"/>
              </p:cNvSpPr>
              <p:nvPr/>
            </p:nvSpPr>
            <p:spPr bwMode="auto">
              <a:xfrm flipV="1">
                <a:off x="3125" y="2016"/>
                <a:ext cx="59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60" name="Line 40"/>
              <p:cNvSpPr>
                <a:spLocks noChangeShapeType="1"/>
              </p:cNvSpPr>
              <p:nvPr/>
            </p:nvSpPr>
            <p:spPr bwMode="auto">
              <a:xfrm>
                <a:off x="3210" y="2453"/>
                <a:ext cx="85" cy="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61" name="Oval 41"/>
              <p:cNvSpPr>
                <a:spLocks noChangeArrowheads="1"/>
              </p:cNvSpPr>
              <p:nvPr/>
            </p:nvSpPr>
            <p:spPr bwMode="auto">
              <a:xfrm>
                <a:off x="3280" y="2438"/>
                <a:ext cx="113" cy="11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62" name="Oval 42"/>
              <p:cNvSpPr>
                <a:spLocks noChangeArrowheads="1"/>
              </p:cNvSpPr>
              <p:nvPr/>
            </p:nvSpPr>
            <p:spPr bwMode="auto">
              <a:xfrm>
                <a:off x="3300" y="2173"/>
                <a:ext cx="113" cy="11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63" name="Line 43"/>
              <p:cNvSpPr>
                <a:spLocks noChangeShapeType="1"/>
              </p:cNvSpPr>
              <p:nvPr/>
            </p:nvSpPr>
            <p:spPr bwMode="auto">
              <a:xfrm>
                <a:off x="3338" y="1894"/>
                <a:ext cx="101" cy="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64" name="Oval 44"/>
              <p:cNvSpPr>
                <a:spLocks noChangeArrowheads="1"/>
              </p:cNvSpPr>
              <p:nvPr/>
            </p:nvSpPr>
            <p:spPr bwMode="auto">
              <a:xfrm>
                <a:off x="3417" y="1869"/>
                <a:ext cx="113" cy="11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12365" name="Oval 45"/>
            <p:cNvSpPr>
              <a:spLocks noChangeArrowheads="1"/>
            </p:cNvSpPr>
            <p:nvPr/>
          </p:nvSpPr>
          <p:spPr bwMode="auto">
            <a:xfrm>
              <a:off x="950" y="2671"/>
              <a:ext cx="282" cy="32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66" name="Oval 46"/>
            <p:cNvSpPr>
              <a:spLocks noChangeArrowheads="1"/>
            </p:cNvSpPr>
            <p:nvPr/>
          </p:nvSpPr>
          <p:spPr bwMode="auto">
            <a:xfrm>
              <a:off x="1094" y="2585"/>
              <a:ext cx="282" cy="32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12367" name="Group 47"/>
            <p:cNvGrpSpPr>
              <a:grpSpLocks/>
            </p:cNvGrpSpPr>
            <p:nvPr/>
          </p:nvGrpSpPr>
          <p:grpSpPr bwMode="auto">
            <a:xfrm rot="-13418776">
              <a:off x="763" y="2217"/>
              <a:ext cx="442" cy="620"/>
              <a:chOff x="2944" y="1737"/>
              <a:chExt cx="586" cy="822"/>
            </a:xfrm>
          </p:grpSpPr>
          <p:sp>
            <p:nvSpPr>
              <p:cNvPr id="312368" name="Freeform 48"/>
              <p:cNvSpPr>
                <a:spLocks/>
              </p:cNvSpPr>
              <p:nvPr/>
            </p:nvSpPr>
            <p:spPr bwMode="auto">
              <a:xfrm>
                <a:off x="2944" y="1737"/>
                <a:ext cx="463" cy="773"/>
              </a:xfrm>
              <a:custGeom>
                <a:avLst/>
                <a:gdLst/>
                <a:ahLst/>
                <a:cxnLst>
                  <a:cxn ang="0">
                    <a:pos x="25" y="74"/>
                  </a:cxn>
                  <a:cxn ang="0">
                    <a:pos x="204" y="250"/>
                  </a:cxn>
                  <a:cxn ang="0">
                    <a:pos x="233" y="551"/>
                  </a:cxn>
                  <a:cxn ang="0">
                    <a:pos x="310" y="548"/>
                  </a:cxn>
                  <a:cxn ang="0">
                    <a:pos x="324" y="274"/>
                  </a:cxn>
                  <a:cxn ang="0">
                    <a:pos x="478" y="82"/>
                  </a:cxn>
                  <a:cxn ang="0">
                    <a:pos x="425" y="23"/>
                  </a:cxn>
                  <a:cxn ang="0">
                    <a:pos x="276" y="175"/>
                  </a:cxn>
                  <a:cxn ang="0">
                    <a:pos x="84" y="23"/>
                  </a:cxn>
                  <a:cxn ang="0">
                    <a:pos x="25" y="74"/>
                  </a:cxn>
                </a:cxnLst>
                <a:rect l="0" t="0" r="r" b="b"/>
                <a:pathLst>
                  <a:path w="497" h="598">
                    <a:moveTo>
                      <a:pt x="25" y="74"/>
                    </a:moveTo>
                    <a:cubicBezTo>
                      <a:pt x="50" y="114"/>
                      <a:pt x="169" y="171"/>
                      <a:pt x="204" y="250"/>
                    </a:cubicBezTo>
                    <a:cubicBezTo>
                      <a:pt x="239" y="329"/>
                      <a:pt x="215" y="501"/>
                      <a:pt x="233" y="551"/>
                    </a:cubicBezTo>
                    <a:cubicBezTo>
                      <a:pt x="246" y="598"/>
                      <a:pt x="297" y="596"/>
                      <a:pt x="310" y="548"/>
                    </a:cubicBezTo>
                    <a:cubicBezTo>
                      <a:pt x="323" y="500"/>
                      <a:pt x="297" y="353"/>
                      <a:pt x="324" y="274"/>
                    </a:cubicBezTo>
                    <a:cubicBezTo>
                      <a:pt x="351" y="195"/>
                      <a:pt x="459" y="122"/>
                      <a:pt x="478" y="82"/>
                    </a:cubicBezTo>
                    <a:cubicBezTo>
                      <a:pt x="497" y="42"/>
                      <a:pt x="458" y="0"/>
                      <a:pt x="425" y="23"/>
                    </a:cubicBezTo>
                    <a:cubicBezTo>
                      <a:pt x="392" y="46"/>
                      <a:pt x="333" y="175"/>
                      <a:pt x="276" y="175"/>
                    </a:cubicBezTo>
                    <a:cubicBezTo>
                      <a:pt x="219" y="175"/>
                      <a:pt x="123" y="46"/>
                      <a:pt x="84" y="23"/>
                    </a:cubicBezTo>
                    <a:cubicBezTo>
                      <a:pt x="45" y="0"/>
                      <a:pt x="0" y="34"/>
                      <a:pt x="25" y="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69" name="Oval 49"/>
              <p:cNvSpPr>
                <a:spLocks noChangeArrowheads="1"/>
              </p:cNvSpPr>
              <p:nvPr/>
            </p:nvSpPr>
            <p:spPr bwMode="auto">
              <a:xfrm>
                <a:off x="2954" y="2443"/>
                <a:ext cx="113" cy="11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70" name="Line 50"/>
              <p:cNvSpPr>
                <a:spLocks noChangeShapeType="1"/>
              </p:cNvSpPr>
              <p:nvPr/>
            </p:nvSpPr>
            <p:spPr bwMode="auto">
              <a:xfrm flipV="1">
                <a:off x="3061" y="2448"/>
                <a:ext cx="96" cy="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71" name="Line 51"/>
              <p:cNvSpPr>
                <a:spLocks noChangeShapeType="1"/>
              </p:cNvSpPr>
              <p:nvPr/>
            </p:nvSpPr>
            <p:spPr bwMode="auto">
              <a:xfrm>
                <a:off x="3221" y="2198"/>
                <a:ext cx="101" cy="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72" name="Oval 52"/>
              <p:cNvSpPr>
                <a:spLocks noChangeArrowheads="1"/>
              </p:cNvSpPr>
              <p:nvPr/>
            </p:nvSpPr>
            <p:spPr bwMode="auto">
              <a:xfrm>
                <a:off x="3018" y="2059"/>
                <a:ext cx="113" cy="11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73" name="Line 53"/>
              <p:cNvSpPr>
                <a:spLocks noChangeShapeType="1"/>
              </p:cNvSpPr>
              <p:nvPr/>
            </p:nvSpPr>
            <p:spPr bwMode="auto">
              <a:xfrm flipV="1">
                <a:off x="3125" y="2016"/>
                <a:ext cx="59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74" name="Line 54"/>
              <p:cNvSpPr>
                <a:spLocks noChangeShapeType="1"/>
              </p:cNvSpPr>
              <p:nvPr/>
            </p:nvSpPr>
            <p:spPr bwMode="auto">
              <a:xfrm>
                <a:off x="3210" y="2453"/>
                <a:ext cx="85" cy="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75" name="Oval 55"/>
              <p:cNvSpPr>
                <a:spLocks noChangeArrowheads="1"/>
              </p:cNvSpPr>
              <p:nvPr/>
            </p:nvSpPr>
            <p:spPr bwMode="auto">
              <a:xfrm>
                <a:off x="3280" y="2438"/>
                <a:ext cx="113" cy="11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76" name="Oval 56"/>
              <p:cNvSpPr>
                <a:spLocks noChangeArrowheads="1"/>
              </p:cNvSpPr>
              <p:nvPr/>
            </p:nvSpPr>
            <p:spPr bwMode="auto">
              <a:xfrm>
                <a:off x="3300" y="2173"/>
                <a:ext cx="113" cy="11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77" name="Line 57"/>
              <p:cNvSpPr>
                <a:spLocks noChangeShapeType="1"/>
              </p:cNvSpPr>
              <p:nvPr/>
            </p:nvSpPr>
            <p:spPr bwMode="auto">
              <a:xfrm>
                <a:off x="3338" y="1894"/>
                <a:ext cx="101" cy="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378" name="Oval 58"/>
              <p:cNvSpPr>
                <a:spLocks noChangeArrowheads="1"/>
              </p:cNvSpPr>
              <p:nvPr/>
            </p:nvSpPr>
            <p:spPr bwMode="auto">
              <a:xfrm>
                <a:off x="3417" y="1869"/>
                <a:ext cx="113" cy="11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12379" name="Oval 59"/>
            <p:cNvSpPr>
              <a:spLocks noChangeArrowheads="1"/>
            </p:cNvSpPr>
            <p:nvPr/>
          </p:nvSpPr>
          <p:spPr bwMode="auto">
            <a:xfrm>
              <a:off x="1238" y="2499"/>
              <a:ext cx="282" cy="325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2380" name="Rectangle 60"/>
          <p:cNvSpPr>
            <a:spLocks noChangeArrowheads="1"/>
          </p:cNvSpPr>
          <p:nvPr/>
        </p:nvSpPr>
        <p:spPr bwMode="auto">
          <a:xfrm>
            <a:off x="2032000" y="5586413"/>
            <a:ext cx="4733925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b="1">
                <a:solidFill>
                  <a:schemeClr val="accent2"/>
                </a:solidFill>
                <a:latin typeface="Chalkboard" charset="0"/>
              </a:rPr>
              <a:t>Indirect immunofluorescence:</a:t>
            </a:r>
          </a:p>
          <a:p>
            <a:pPr algn="r"/>
            <a:r>
              <a:rPr lang="en-US" i="1">
                <a:solidFill>
                  <a:schemeClr val="accent2"/>
                </a:solidFill>
                <a:latin typeface="Chalkboard" charset="0"/>
              </a:rPr>
              <a:t>Unlabeled</a:t>
            </a:r>
            <a:r>
              <a:rPr lang="en-US">
                <a:solidFill>
                  <a:schemeClr val="accent2"/>
                </a:solidFill>
                <a:latin typeface="Chalkboard" charset="0"/>
              </a:rPr>
              <a:t> antibodies against target</a:t>
            </a:r>
          </a:p>
          <a:p>
            <a:pPr algn="r"/>
            <a:r>
              <a:rPr lang="en-US">
                <a:solidFill>
                  <a:schemeClr val="accent2"/>
                </a:solidFill>
                <a:latin typeface="Chalkboard" charset="0"/>
              </a:rPr>
              <a:t>Labeled antibodies </a:t>
            </a:r>
            <a:r>
              <a:rPr lang="en-US" i="1">
                <a:solidFill>
                  <a:schemeClr val="accent2"/>
                </a:solidFill>
                <a:latin typeface="Chalkboard" charset="0"/>
              </a:rPr>
              <a:t>against those antibodies</a:t>
            </a:r>
            <a:endParaRPr lang="en-US">
              <a:solidFill>
                <a:schemeClr val="accent2"/>
              </a:solidFill>
              <a:latin typeface="Chalkboard" charset="0"/>
            </a:endParaRPr>
          </a:p>
        </p:txBody>
      </p:sp>
      <p:sp>
        <p:nvSpPr>
          <p:cNvPr id="312381" name="Oval 61"/>
          <p:cNvSpPr>
            <a:spLocks noChangeArrowheads="1"/>
          </p:cNvSpPr>
          <p:nvPr/>
        </p:nvSpPr>
        <p:spPr bwMode="auto">
          <a:xfrm>
            <a:off x="7366000" y="5538788"/>
            <a:ext cx="447675" cy="515937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2382" name="Oval 62"/>
          <p:cNvSpPr>
            <a:spLocks noChangeArrowheads="1"/>
          </p:cNvSpPr>
          <p:nvPr/>
        </p:nvSpPr>
        <p:spPr bwMode="auto">
          <a:xfrm>
            <a:off x="7594600" y="5402263"/>
            <a:ext cx="447675" cy="515937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2383" name="Freeform 63"/>
          <p:cNvSpPr>
            <a:spLocks/>
          </p:cNvSpPr>
          <p:nvPr/>
        </p:nvSpPr>
        <p:spPr bwMode="auto">
          <a:xfrm>
            <a:off x="7559675" y="5662613"/>
            <a:ext cx="554038" cy="925512"/>
          </a:xfrm>
          <a:custGeom>
            <a:avLst/>
            <a:gdLst/>
            <a:ahLst/>
            <a:cxnLst>
              <a:cxn ang="0">
                <a:pos x="25" y="74"/>
              </a:cxn>
              <a:cxn ang="0">
                <a:pos x="204" y="250"/>
              </a:cxn>
              <a:cxn ang="0">
                <a:pos x="233" y="551"/>
              </a:cxn>
              <a:cxn ang="0">
                <a:pos x="310" y="548"/>
              </a:cxn>
              <a:cxn ang="0">
                <a:pos x="324" y="274"/>
              </a:cxn>
              <a:cxn ang="0">
                <a:pos x="478" y="82"/>
              </a:cxn>
              <a:cxn ang="0">
                <a:pos x="425" y="23"/>
              </a:cxn>
              <a:cxn ang="0">
                <a:pos x="276" y="175"/>
              </a:cxn>
              <a:cxn ang="0">
                <a:pos x="84" y="23"/>
              </a:cxn>
              <a:cxn ang="0">
                <a:pos x="25" y="74"/>
              </a:cxn>
            </a:cxnLst>
            <a:rect l="0" t="0" r="r" b="b"/>
            <a:pathLst>
              <a:path w="497" h="598">
                <a:moveTo>
                  <a:pt x="25" y="74"/>
                </a:moveTo>
                <a:cubicBezTo>
                  <a:pt x="50" y="114"/>
                  <a:pt x="169" y="171"/>
                  <a:pt x="204" y="250"/>
                </a:cubicBezTo>
                <a:cubicBezTo>
                  <a:pt x="239" y="329"/>
                  <a:pt x="215" y="501"/>
                  <a:pt x="233" y="551"/>
                </a:cubicBezTo>
                <a:cubicBezTo>
                  <a:pt x="246" y="598"/>
                  <a:pt x="297" y="596"/>
                  <a:pt x="310" y="548"/>
                </a:cubicBezTo>
                <a:cubicBezTo>
                  <a:pt x="323" y="500"/>
                  <a:pt x="297" y="353"/>
                  <a:pt x="324" y="274"/>
                </a:cubicBezTo>
                <a:cubicBezTo>
                  <a:pt x="351" y="195"/>
                  <a:pt x="459" y="122"/>
                  <a:pt x="478" y="82"/>
                </a:cubicBezTo>
                <a:cubicBezTo>
                  <a:pt x="497" y="42"/>
                  <a:pt x="458" y="0"/>
                  <a:pt x="425" y="23"/>
                </a:cubicBezTo>
                <a:cubicBezTo>
                  <a:pt x="392" y="46"/>
                  <a:pt x="333" y="175"/>
                  <a:pt x="276" y="175"/>
                </a:cubicBezTo>
                <a:cubicBezTo>
                  <a:pt x="219" y="175"/>
                  <a:pt x="123" y="46"/>
                  <a:pt x="84" y="23"/>
                </a:cubicBezTo>
                <a:cubicBezTo>
                  <a:pt x="45" y="0"/>
                  <a:pt x="0" y="34"/>
                  <a:pt x="25" y="74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2384" name="Oval 64"/>
          <p:cNvSpPr>
            <a:spLocks noChangeArrowheads="1"/>
          </p:cNvSpPr>
          <p:nvPr/>
        </p:nvSpPr>
        <p:spPr bwMode="auto">
          <a:xfrm>
            <a:off x="7823200" y="5265738"/>
            <a:ext cx="447675" cy="515937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2385" name="Oval 65"/>
          <p:cNvSpPr>
            <a:spLocks noChangeArrowheads="1"/>
          </p:cNvSpPr>
          <p:nvPr/>
        </p:nvSpPr>
        <p:spPr bwMode="auto">
          <a:xfrm>
            <a:off x="8051800" y="5129213"/>
            <a:ext cx="447675" cy="515937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2386" name="Freeform 66"/>
          <p:cNvSpPr>
            <a:spLocks/>
          </p:cNvSpPr>
          <p:nvPr/>
        </p:nvSpPr>
        <p:spPr bwMode="auto">
          <a:xfrm rot="-13418776">
            <a:off x="7670800" y="4543425"/>
            <a:ext cx="554038" cy="925513"/>
          </a:xfrm>
          <a:custGeom>
            <a:avLst/>
            <a:gdLst/>
            <a:ahLst/>
            <a:cxnLst>
              <a:cxn ang="0">
                <a:pos x="25" y="74"/>
              </a:cxn>
              <a:cxn ang="0">
                <a:pos x="204" y="250"/>
              </a:cxn>
              <a:cxn ang="0">
                <a:pos x="233" y="551"/>
              </a:cxn>
              <a:cxn ang="0">
                <a:pos x="310" y="548"/>
              </a:cxn>
              <a:cxn ang="0">
                <a:pos x="324" y="274"/>
              </a:cxn>
              <a:cxn ang="0">
                <a:pos x="478" y="82"/>
              </a:cxn>
              <a:cxn ang="0">
                <a:pos x="425" y="23"/>
              </a:cxn>
              <a:cxn ang="0">
                <a:pos x="276" y="175"/>
              </a:cxn>
              <a:cxn ang="0">
                <a:pos x="84" y="23"/>
              </a:cxn>
              <a:cxn ang="0">
                <a:pos x="25" y="74"/>
              </a:cxn>
            </a:cxnLst>
            <a:rect l="0" t="0" r="r" b="b"/>
            <a:pathLst>
              <a:path w="497" h="598">
                <a:moveTo>
                  <a:pt x="25" y="74"/>
                </a:moveTo>
                <a:cubicBezTo>
                  <a:pt x="50" y="114"/>
                  <a:pt x="169" y="171"/>
                  <a:pt x="204" y="250"/>
                </a:cubicBezTo>
                <a:cubicBezTo>
                  <a:pt x="239" y="329"/>
                  <a:pt x="215" y="501"/>
                  <a:pt x="233" y="551"/>
                </a:cubicBezTo>
                <a:cubicBezTo>
                  <a:pt x="246" y="598"/>
                  <a:pt x="297" y="596"/>
                  <a:pt x="310" y="548"/>
                </a:cubicBezTo>
                <a:cubicBezTo>
                  <a:pt x="323" y="500"/>
                  <a:pt x="297" y="353"/>
                  <a:pt x="324" y="274"/>
                </a:cubicBezTo>
                <a:cubicBezTo>
                  <a:pt x="351" y="195"/>
                  <a:pt x="459" y="122"/>
                  <a:pt x="478" y="82"/>
                </a:cubicBezTo>
                <a:cubicBezTo>
                  <a:pt x="497" y="42"/>
                  <a:pt x="458" y="0"/>
                  <a:pt x="425" y="23"/>
                </a:cubicBezTo>
                <a:cubicBezTo>
                  <a:pt x="392" y="46"/>
                  <a:pt x="333" y="175"/>
                  <a:pt x="276" y="175"/>
                </a:cubicBezTo>
                <a:cubicBezTo>
                  <a:pt x="219" y="175"/>
                  <a:pt x="123" y="46"/>
                  <a:pt x="84" y="23"/>
                </a:cubicBezTo>
                <a:cubicBezTo>
                  <a:pt x="45" y="0"/>
                  <a:pt x="0" y="34"/>
                  <a:pt x="25" y="74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2387" name="Oval 67"/>
          <p:cNvSpPr>
            <a:spLocks noChangeArrowheads="1"/>
          </p:cNvSpPr>
          <p:nvPr/>
        </p:nvSpPr>
        <p:spPr bwMode="auto">
          <a:xfrm>
            <a:off x="8280400" y="4992688"/>
            <a:ext cx="447675" cy="515937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2388" name="Group 68"/>
          <p:cNvGrpSpPr>
            <a:grpSpLocks/>
          </p:cNvGrpSpPr>
          <p:nvPr/>
        </p:nvGrpSpPr>
        <p:grpSpPr bwMode="auto">
          <a:xfrm rot="-9063139">
            <a:off x="7832725" y="4070350"/>
            <a:ext cx="701675" cy="984250"/>
            <a:chOff x="4006" y="3583"/>
            <a:chExt cx="442" cy="620"/>
          </a:xfrm>
        </p:grpSpPr>
        <p:sp>
          <p:nvSpPr>
            <p:cNvPr id="312389" name="Freeform 69"/>
            <p:cNvSpPr>
              <a:spLocks/>
            </p:cNvSpPr>
            <p:nvPr/>
          </p:nvSpPr>
          <p:spPr bwMode="auto">
            <a:xfrm>
              <a:off x="4006" y="3583"/>
              <a:ext cx="349" cy="583"/>
            </a:xfrm>
            <a:custGeom>
              <a:avLst/>
              <a:gdLst/>
              <a:ahLst/>
              <a:cxnLst>
                <a:cxn ang="0">
                  <a:pos x="25" y="74"/>
                </a:cxn>
                <a:cxn ang="0">
                  <a:pos x="204" y="250"/>
                </a:cxn>
                <a:cxn ang="0">
                  <a:pos x="233" y="551"/>
                </a:cxn>
                <a:cxn ang="0">
                  <a:pos x="310" y="548"/>
                </a:cxn>
                <a:cxn ang="0">
                  <a:pos x="324" y="274"/>
                </a:cxn>
                <a:cxn ang="0">
                  <a:pos x="478" y="82"/>
                </a:cxn>
                <a:cxn ang="0">
                  <a:pos x="425" y="23"/>
                </a:cxn>
                <a:cxn ang="0">
                  <a:pos x="276" y="175"/>
                </a:cxn>
                <a:cxn ang="0">
                  <a:pos x="84" y="23"/>
                </a:cxn>
                <a:cxn ang="0">
                  <a:pos x="25" y="74"/>
                </a:cxn>
              </a:cxnLst>
              <a:rect l="0" t="0" r="r" b="b"/>
              <a:pathLst>
                <a:path w="497" h="598">
                  <a:moveTo>
                    <a:pt x="25" y="74"/>
                  </a:moveTo>
                  <a:cubicBezTo>
                    <a:pt x="50" y="114"/>
                    <a:pt x="169" y="171"/>
                    <a:pt x="204" y="250"/>
                  </a:cubicBezTo>
                  <a:cubicBezTo>
                    <a:pt x="239" y="329"/>
                    <a:pt x="215" y="501"/>
                    <a:pt x="233" y="551"/>
                  </a:cubicBezTo>
                  <a:cubicBezTo>
                    <a:pt x="246" y="598"/>
                    <a:pt x="297" y="596"/>
                    <a:pt x="310" y="548"/>
                  </a:cubicBezTo>
                  <a:cubicBezTo>
                    <a:pt x="323" y="500"/>
                    <a:pt x="297" y="353"/>
                    <a:pt x="324" y="274"/>
                  </a:cubicBezTo>
                  <a:cubicBezTo>
                    <a:pt x="351" y="195"/>
                    <a:pt x="459" y="122"/>
                    <a:pt x="478" y="82"/>
                  </a:cubicBezTo>
                  <a:cubicBezTo>
                    <a:pt x="497" y="42"/>
                    <a:pt x="458" y="0"/>
                    <a:pt x="425" y="23"/>
                  </a:cubicBezTo>
                  <a:cubicBezTo>
                    <a:pt x="392" y="46"/>
                    <a:pt x="333" y="175"/>
                    <a:pt x="276" y="175"/>
                  </a:cubicBezTo>
                  <a:cubicBezTo>
                    <a:pt x="219" y="175"/>
                    <a:pt x="123" y="46"/>
                    <a:pt x="84" y="23"/>
                  </a:cubicBezTo>
                  <a:cubicBezTo>
                    <a:pt x="45" y="0"/>
                    <a:pt x="0" y="34"/>
                    <a:pt x="25" y="74"/>
                  </a:cubicBez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90" name="Oval 70"/>
            <p:cNvSpPr>
              <a:spLocks noChangeArrowheads="1"/>
            </p:cNvSpPr>
            <p:nvPr/>
          </p:nvSpPr>
          <p:spPr bwMode="auto">
            <a:xfrm>
              <a:off x="4014" y="4116"/>
              <a:ext cx="85" cy="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91" name="Line 71"/>
            <p:cNvSpPr>
              <a:spLocks noChangeShapeType="1"/>
            </p:cNvSpPr>
            <p:nvPr/>
          </p:nvSpPr>
          <p:spPr bwMode="auto">
            <a:xfrm flipV="1">
              <a:off x="4094" y="4119"/>
              <a:ext cx="73" cy="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92" name="Line 72"/>
            <p:cNvSpPr>
              <a:spLocks noChangeShapeType="1"/>
            </p:cNvSpPr>
            <p:nvPr/>
          </p:nvSpPr>
          <p:spPr bwMode="auto">
            <a:xfrm>
              <a:off x="4215" y="3931"/>
              <a:ext cx="76" cy="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93" name="Oval 73"/>
            <p:cNvSpPr>
              <a:spLocks noChangeArrowheads="1"/>
            </p:cNvSpPr>
            <p:nvPr/>
          </p:nvSpPr>
          <p:spPr bwMode="auto">
            <a:xfrm>
              <a:off x="4062" y="3826"/>
              <a:ext cx="85" cy="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94" name="Line 74"/>
            <p:cNvSpPr>
              <a:spLocks noChangeShapeType="1"/>
            </p:cNvSpPr>
            <p:nvPr/>
          </p:nvSpPr>
          <p:spPr bwMode="auto">
            <a:xfrm flipV="1">
              <a:off x="4143" y="3793"/>
              <a:ext cx="44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95" name="Line 75"/>
            <p:cNvSpPr>
              <a:spLocks noChangeShapeType="1"/>
            </p:cNvSpPr>
            <p:nvPr/>
          </p:nvSpPr>
          <p:spPr bwMode="auto">
            <a:xfrm>
              <a:off x="4207" y="4123"/>
              <a:ext cx="64" cy="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96" name="Oval 76"/>
            <p:cNvSpPr>
              <a:spLocks noChangeArrowheads="1"/>
            </p:cNvSpPr>
            <p:nvPr/>
          </p:nvSpPr>
          <p:spPr bwMode="auto">
            <a:xfrm>
              <a:off x="4259" y="4112"/>
              <a:ext cx="86" cy="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97" name="Oval 77"/>
            <p:cNvSpPr>
              <a:spLocks noChangeArrowheads="1"/>
            </p:cNvSpPr>
            <p:nvPr/>
          </p:nvSpPr>
          <p:spPr bwMode="auto">
            <a:xfrm>
              <a:off x="4275" y="3912"/>
              <a:ext cx="85" cy="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98" name="Line 78"/>
            <p:cNvSpPr>
              <a:spLocks noChangeShapeType="1"/>
            </p:cNvSpPr>
            <p:nvPr/>
          </p:nvSpPr>
          <p:spPr bwMode="auto">
            <a:xfrm>
              <a:off x="4303" y="3701"/>
              <a:ext cx="76" cy="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99" name="Oval 79"/>
            <p:cNvSpPr>
              <a:spLocks noChangeArrowheads="1"/>
            </p:cNvSpPr>
            <p:nvPr/>
          </p:nvSpPr>
          <p:spPr bwMode="auto">
            <a:xfrm>
              <a:off x="4363" y="3683"/>
              <a:ext cx="85" cy="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2400" name="Group 80"/>
          <p:cNvGrpSpPr>
            <a:grpSpLocks/>
          </p:cNvGrpSpPr>
          <p:nvPr/>
        </p:nvGrpSpPr>
        <p:grpSpPr bwMode="auto">
          <a:xfrm rot="-14757624">
            <a:off x="6819900" y="4384676"/>
            <a:ext cx="701675" cy="984250"/>
            <a:chOff x="4006" y="3583"/>
            <a:chExt cx="442" cy="620"/>
          </a:xfrm>
        </p:grpSpPr>
        <p:sp>
          <p:nvSpPr>
            <p:cNvPr id="312401" name="Freeform 81"/>
            <p:cNvSpPr>
              <a:spLocks/>
            </p:cNvSpPr>
            <p:nvPr/>
          </p:nvSpPr>
          <p:spPr bwMode="auto">
            <a:xfrm>
              <a:off x="4006" y="3583"/>
              <a:ext cx="349" cy="583"/>
            </a:xfrm>
            <a:custGeom>
              <a:avLst/>
              <a:gdLst/>
              <a:ahLst/>
              <a:cxnLst>
                <a:cxn ang="0">
                  <a:pos x="25" y="74"/>
                </a:cxn>
                <a:cxn ang="0">
                  <a:pos x="204" y="250"/>
                </a:cxn>
                <a:cxn ang="0">
                  <a:pos x="233" y="551"/>
                </a:cxn>
                <a:cxn ang="0">
                  <a:pos x="310" y="548"/>
                </a:cxn>
                <a:cxn ang="0">
                  <a:pos x="324" y="274"/>
                </a:cxn>
                <a:cxn ang="0">
                  <a:pos x="478" y="82"/>
                </a:cxn>
                <a:cxn ang="0">
                  <a:pos x="425" y="23"/>
                </a:cxn>
                <a:cxn ang="0">
                  <a:pos x="276" y="175"/>
                </a:cxn>
                <a:cxn ang="0">
                  <a:pos x="84" y="23"/>
                </a:cxn>
                <a:cxn ang="0">
                  <a:pos x="25" y="74"/>
                </a:cxn>
              </a:cxnLst>
              <a:rect l="0" t="0" r="r" b="b"/>
              <a:pathLst>
                <a:path w="497" h="598">
                  <a:moveTo>
                    <a:pt x="25" y="74"/>
                  </a:moveTo>
                  <a:cubicBezTo>
                    <a:pt x="50" y="114"/>
                    <a:pt x="169" y="171"/>
                    <a:pt x="204" y="250"/>
                  </a:cubicBezTo>
                  <a:cubicBezTo>
                    <a:pt x="239" y="329"/>
                    <a:pt x="215" y="501"/>
                    <a:pt x="233" y="551"/>
                  </a:cubicBezTo>
                  <a:cubicBezTo>
                    <a:pt x="246" y="598"/>
                    <a:pt x="297" y="596"/>
                    <a:pt x="310" y="548"/>
                  </a:cubicBezTo>
                  <a:cubicBezTo>
                    <a:pt x="323" y="500"/>
                    <a:pt x="297" y="353"/>
                    <a:pt x="324" y="274"/>
                  </a:cubicBezTo>
                  <a:cubicBezTo>
                    <a:pt x="351" y="195"/>
                    <a:pt x="459" y="122"/>
                    <a:pt x="478" y="82"/>
                  </a:cubicBezTo>
                  <a:cubicBezTo>
                    <a:pt x="497" y="42"/>
                    <a:pt x="458" y="0"/>
                    <a:pt x="425" y="23"/>
                  </a:cubicBezTo>
                  <a:cubicBezTo>
                    <a:pt x="392" y="46"/>
                    <a:pt x="333" y="175"/>
                    <a:pt x="276" y="175"/>
                  </a:cubicBezTo>
                  <a:cubicBezTo>
                    <a:pt x="219" y="175"/>
                    <a:pt x="123" y="46"/>
                    <a:pt x="84" y="23"/>
                  </a:cubicBezTo>
                  <a:cubicBezTo>
                    <a:pt x="45" y="0"/>
                    <a:pt x="0" y="34"/>
                    <a:pt x="25" y="74"/>
                  </a:cubicBez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402" name="Oval 82"/>
            <p:cNvSpPr>
              <a:spLocks noChangeArrowheads="1"/>
            </p:cNvSpPr>
            <p:nvPr/>
          </p:nvSpPr>
          <p:spPr bwMode="auto">
            <a:xfrm>
              <a:off x="4014" y="4116"/>
              <a:ext cx="85" cy="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403" name="Line 83"/>
            <p:cNvSpPr>
              <a:spLocks noChangeShapeType="1"/>
            </p:cNvSpPr>
            <p:nvPr/>
          </p:nvSpPr>
          <p:spPr bwMode="auto">
            <a:xfrm flipV="1">
              <a:off x="4094" y="4119"/>
              <a:ext cx="73" cy="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404" name="Line 84"/>
            <p:cNvSpPr>
              <a:spLocks noChangeShapeType="1"/>
            </p:cNvSpPr>
            <p:nvPr/>
          </p:nvSpPr>
          <p:spPr bwMode="auto">
            <a:xfrm>
              <a:off x="4215" y="3931"/>
              <a:ext cx="76" cy="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405" name="Oval 85"/>
            <p:cNvSpPr>
              <a:spLocks noChangeArrowheads="1"/>
            </p:cNvSpPr>
            <p:nvPr/>
          </p:nvSpPr>
          <p:spPr bwMode="auto">
            <a:xfrm>
              <a:off x="4062" y="3826"/>
              <a:ext cx="85" cy="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406" name="Line 86"/>
            <p:cNvSpPr>
              <a:spLocks noChangeShapeType="1"/>
            </p:cNvSpPr>
            <p:nvPr/>
          </p:nvSpPr>
          <p:spPr bwMode="auto">
            <a:xfrm flipV="1">
              <a:off x="4143" y="3793"/>
              <a:ext cx="44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407" name="Line 87"/>
            <p:cNvSpPr>
              <a:spLocks noChangeShapeType="1"/>
            </p:cNvSpPr>
            <p:nvPr/>
          </p:nvSpPr>
          <p:spPr bwMode="auto">
            <a:xfrm>
              <a:off x="4207" y="4123"/>
              <a:ext cx="64" cy="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408" name="Oval 88"/>
            <p:cNvSpPr>
              <a:spLocks noChangeArrowheads="1"/>
            </p:cNvSpPr>
            <p:nvPr/>
          </p:nvSpPr>
          <p:spPr bwMode="auto">
            <a:xfrm>
              <a:off x="4259" y="4112"/>
              <a:ext cx="86" cy="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409" name="Oval 89"/>
            <p:cNvSpPr>
              <a:spLocks noChangeArrowheads="1"/>
            </p:cNvSpPr>
            <p:nvPr/>
          </p:nvSpPr>
          <p:spPr bwMode="auto">
            <a:xfrm>
              <a:off x="4275" y="3912"/>
              <a:ext cx="85" cy="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410" name="Line 90"/>
            <p:cNvSpPr>
              <a:spLocks noChangeShapeType="1"/>
            </p:cNvSpPr>
            <p:nvPr/>
          </p:nvSpPr>
          <p:spPr bwMode="auto">
            <a:xfrm>
              <a:off x="4303" y="3701"/>
              <a:ext cx="76" cy="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411" name="Oval 91"/>
            <p:cNvSpPr>
              <a:spLocks noChangeArrowheads="1"/>
            </p:cNvSpPr>
            <p:nvPr/>
          </p:nvSpPr>
          <p:spPr bwMode="auto">
            <a:xfrm>
              <a:off x="4363" y="3683"/>
              <a:ext cx="85" cy="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2412" name="Group 92"/>
          <p:cNvGrpSpPr>
            <a:grpSpLocks/>
          </p:cNvGrpSpPr>
          <p:nvPr/>
        </p:nvGrpSpPr>
        <p:grpSpPr bwMode="auto">
          <a:xfrm rot="5007867">
            <a:off x="7037387" y="6015038"/>
            <a:ext cx="701675" cy="984250"/>
            <a:chOff x="4006" y="3583"/>
            <a:chExt cx="442" cy="620"/>
          </a:xfrm>
        </p:grpSpPr>
        <p:sp>
          <p:nvSpPr>
            <p:cNvPr id="312413" name="Freeform 93"/>
            <p:cNvSpPr>
              <a:spLocks/>
            </p:cNvSpPr>
            <p:nvPr/>
          </p:nvSpPr>
          <p:spPr bwMode="auto">
            <a:xfrm>
              <a:off x="4006" y="3583"/>
              <a:ext cx="349" cy="583"/>
            </a:xfrm>
            <a:custGeom>
              <a:avLst/>
              <a:gdLst/>
              <a:ahLst/>
              <a:cxnLst>
                <a:cxn ang="0">
                  <a:pos x="25" y="74"/>
                </a:cxn>
                <a:cxn ang="0">
                  <a:pos x="204" y="250"/>
                </a:cxn>
                <a:cxn ang="0">
                  <a:pos x="233" y="551"/>
                </a:cxn>
                <a:cxn ang="0">
                  <a:pos x="310" y="548"/>
                </a:cxn>
                <a:cxn ang="0">
                  <a:pos x="324" y="274"/>
                </a:cxn>
                <a:cxn ang="0">
                  <a:pos x="478" y="82"/>
                </a:cxn>
                <a:cxn ang="0">
                  <a:pos x="425" y="23"/>
                </a:cxn>
                <a:cxn ang="0">
                  <a:pos x="276" y="175"/>
                </a:cxn>
                <a:cxn ang="0">
                  <a:pos x="84" y="23"/>
                </a:cxn>
                <a:cxn ang="0">
                  <a:pos x="25" y="74"/>
                </a:cxn>
              </a:cxnLst>
              <a:rect l="0" t="0" r="r" b="b"/>
              <a:pathLst>
                <a:path w="497" h="598">
                  <a:moveTo>
                    <a:pt x="25" y="74"/>
                  </a:moveTo>
                  <a:cubicBezTo>
                    <a:pt x="50" y="114"/>
                    <a:pt x="169" y="171"/>
                    <a:pt x="204" y="250"/>
                  </a:cubicBezTo>
                  <a:cubicBezTo>
                    <a:pt x="239" y="329"/>
                    <a:pt x="215" y="501"/>
                    <a:pt x="233" y="551"/>
                  </a:cubicBezTo>
                  <a:cubicBezTo>
                    <a:pt x="246" y="598"/>
                    <a:pt x="297" y="596"/>
                    <a:pt x="310" y="548"/>
                  </a:cubicBezTo>
                  <a:cubicBezTo>
                    <a:pt x="323" y="500"/>
                    <a:pt x="297" y="353"/>
                    <a:pt x="324" y="274"/>
                  </a:cubicBezTo>
                  <a:cubicBezTo>
                    <a:pt x="351" y="195"/>
                    <a:pt x="459" y="122"/>
                    <a:pt x="478" y="82"/>
                  </a:cubicBezTo>
                  <a:cubicBezTo>
                    <a:pt x="497" y="42"/>
                    <a:pt x="458" y="0"/>
                    <a:pt x="425" y="23"/>
                  </a:cubicBezTo>
                  <a:cubicBezTo>
                    <a:pt x="392" y="46"/>
                    <a:pt x="333" y="175"/>
                    <a:pt x="276" y="175"/>
                  </a:cubicBezTo>
                  <a:cubicBezTo>
                    <a:pt x="219" y="175"/>
                    <a:pt x="123" y="46"/>
                    <a:pt x="84" y="23"/>
                  </a:cubicBezTo>
                  <a:cubicBezTo>
                    <a:pt x="45" y="0"/>
                    <a:pt x="0" y="34"/>
                    <a:pt x="25" y="74"/>
                  </a:cubicBez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414" name="Oval 94"/>
            <p:cNvSpPr>
              <a:spLocks noChangeArrowheads="1"/>
            </p:cNvSpPr>
            <p:nvPr/>
          </p:nvSpPr>
          <p:spPr bwMode="auto">
            <a:xfrm>
              <a:off x="4014" y="4116"/>
              <a:ext cx="85" cy="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415" name="Line 95"/>
            <p:cNvSpPr>
              <a:spLocks noChangeShapeType="1"/>
            </p:cNvSpPr>
            <p:nvPr/>
          </p:nvSpPr>
          <p:spPr bwMode="auto">
            <a:xfrm flipV="1">
              <a:off x="4094" y="4119"/>
              <a:ext cx="73" cy="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416" name="Line 96"/>
            <p:cNvSpPr>
              <a:spLocks noChangeShapeType="1"/>
            </p:cNvSpPr>
            <p:nvPr/>
          </p:nvSpPr>
          <p:spPr bwMode="auto">
            <a:xfrm>
              <a:off x="4215" y="3931"/>
              <a:ext cx="76" cy="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417" name="Oval 97"/>
            <p:cNvSpPr>
              <a:spLocks noChangeArrowheads="1"/>
            </p:cNvSpPr>
            <p:nvPr/>
          </p:nvSpPr>
          <p:spPr bwMode="auto">
            <a:xfrm>
              <a:off x="4062" y="3826"/>
              <a:ext cx="85" cy="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418" name="Line 98"/>
            <p:cNvSpPr>
              <a:spLocks noChangeShapeType="1"/>
            </p:cNvSpPr>
            <p:nvPr/>
          </p:nvSpPr>
          <p:spPr bwMode="auto">
            <a:xfrm flipV="1">
              <a:off x="4143" y="3793"/>
              <a:ext cx="44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419" name="Line 99"/>
            <p:cNvSpPr>
              <a:spLocks noChangeShapeType="1"/>
            </p:cNvSpPr>
            <p:nvPr/>
          </p:nvSpPr>
          <p:spPr bwMode="auto">
            <a:xfrm>
              <a:off x="4207" y="4123"/>
              <a:ext cx="64" cy="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420" name="Oval 100"/>
            <p:cNvSpPr>
              <a:spLocks noChangeArrowheads="1"/>
            </p:cNvSpPr>
            <p:nvPr/>
          </p:nvSpPr>
          <p:spPr bwMode="auto">
            <a:xfrm>
              <a:off x="4259" y="4112"/>
              <a:ext cx="86" cy="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421" name="Oval 101"/>
            <p:cNvSpPr>
              <a:spLocks noChangeArrowheads="1"/>
            </p:cNvSpPr>
            <p:nvPr/>
          </p:nvSpPr>
          <p:spPr bwMode="auto">
            <a:xfrm>
              <a:off x="4275" y="3912"/>
              <a:ext cx="85" cy="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422" name="Line 102"/>
            <p:cNvSpPr>
              <a:spLocks noChangeShapeType="1"/>
            </p:cNvSpPr>
            <p:nvPr/>
          </p:nvSpPr>
          <p:spPr bwMode="auto">
            <a:xfrm>
              <a:off x="4303" y="3701"/>
              <a:ext cx="76" cy="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423" name="Oval 103"/>
            <p:cNvSpPr>
              <a:spLocks noChangeArrowheads="1"/>
            </p:cNvSpPr>
            <p:nvPr/>
          </p:nvSpPr>
          <p:spPr bwMode="auto">
            <a:xfrm>
              <a:off x="4363" y="3683"/>
              <a:ext cx="85" cy="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DNA Probes</a:t>
            </a:r>
          </a:p>
        </p:txBody>
      </p:sp>
      <p:pic>
        <p:nvPicPr>
          <p:cNvPr id="251907" name="Picture 3" descr="ethbr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286000"/>
            <a:ext cx="2074863" cy="1795463"/>
          </a:xfrm>
          <a:prstGeom prst="rect">
            <a:avLst/>
          </a:prstGeom>
          <a:noFill/>
        </p:spPr>
      </p:pic>
      <p:sp>
        <p:nvSpPr>
          <p:cNvPr id="251908" name="Rectangle 4"/>
          <p:cNvSpPr>
            <a:spLocks noChangeArrowheads="1"/>
          </p:cNvSpPr>
          <p:nvPr/>
        </p:nvSpPr>
        <p:spPr bwMode="auto">
          <a:xfrm>
            <a:off x="1066800" y="4419600"/>
            <a:ext cx="27019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Ethidium Bromide</a:t>
            </a:r>
          </a:p>
          <a:p>
            <a:r>
              <a:rPr lang="en-US" sz="2000"/>
              <a:t>~30 fold enhancement</a:t>
            </a:r>
          </a:p>
        </p:txBody>
      </p:sp>
      <p:pic>
        <p:nvPicPr>
          <p:cNvPr id="251909" name="Picture 5" descr="DAPI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2362200"/>
            <a:ext cx="3829050" cy="1209675"/>
          </a:xfrm>
          <a:prstGeom prst="rect">
            <a:avLst/>
          </a:prstGeom>
          <a:noFill/>
        </p:spPr>
      </p:pic>
      <p:sp>
        <p:nvSpPr>
          <p:cNvPr id="251910" name="Rectangle 6"/>
          <p:cNvSpPr>
            <a:spLocks noChangeArrowheads="1"/>
          </p:cNvSpPr>
          <p:nvPr/>
        </p:nvSpPr>
        <p:spPr bwMode="auto">
          <a:xfrm>
            <a:off x="5410200" y="4038600"/>
            <a:ext cx="2701925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DAPI</a:t>
            </a:r>
          </a:p>
          <a:p>
            <a:r>
              <a:rPr lang="en-US" sz="2000"/>
              <a:t>Hoechst 33258</a:t>
            </a:r>
          </a:p>
          <a:p>
            <a:r>
              <a:rPr lang="en-US" sz="2000"/>
              <a:t>Hoechst 33342</a:t>
            </a:r>
          </a:p>
          <a:p>
            <a:r>
              <a:rPr lang="en-US" sz="2000"/>
              <a:t>~20 fold enhancement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533400"/>
          </a:xfrm>
        </p:spPr>
        <p:txBody>
          <a:bodyPr/>
          <a:lstStyle/>
          <a:p>
            <a:r>
              <a:rPr lang="en-US"/>
              <a:t>Other probes</a:t>
            </a:r>
          </a:p>
        </p:txBody>
      </p:sp>
      <p:pic>
        <p:nvPicPr>
          <p:cNvPr id="3082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" y="1524000"/>
            <a:ext cx="50196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29" name="Rectangle 5"/>
          <p:cNvSpPr>
            <a:spLocks noChangeArrowheads="1"/>
          </p:cNvSpPr>
          <p:nvPr/>
        </p:nvSpPr>
        <p:spPr bwMode="auto">
          <a:xfrm>
            <a:off x="647700" y="1447800"/>
            <a:ext cx="3295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/>
              <a:t>ER-Tracker™ Blue-White DPX</a:t>
            </a:r>
          </a:p>
          <a:p>
            <a:endParaRPr lang="en-US"/>
          </a:p>
        </p:txBody>
      </p:sp>
      <p:pic>
        <p:nvPicPr>
          <p:cNvPr id="3082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0" y="3200400"/>
            <a:ext cx="250507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1" name="Rectangle 7"/>
          <p:cNvSpPr>
            <a:spLocks noChangeArrowheads="1"/>
          </p:cNvSpPr>
          <p:nvPr/>
        </p:nvSpPr>
        <p:spPr bwMode="auto">
          <a:xfrm>
            <a:off x="723900" y="2819400"/>
            <a:ext cx="2914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/>
              <a:t>MitoTracker Red CMXRos </a:t>
            </a:r>
          </a:p>
        </p:txBody>
      </p:sp>
      <p:pic>
        <p:nvPicPr>
          <p:cNvPr id="30823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95700" y="2667000"/>
            <a:ext cx="445770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3" name="Text Box 9"/>
          <p:cNvSpPr txBox="1">
            <a:spLocks noChangeArrowheads="1"/>
          </p:cNvSpPr>
          <p:nvPr/>
        </p:nvSpPr>
        <p:spPr bwMode="auto">
          <a:xfrm>
            <a:off x="517525" y="6132513"/>
            <a:ext cx="6750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Probes for Golgi, lysosomes, and peroxisomes are also available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Small molecules – pros / cons</a:t>
            </a: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1000s available – huge spectral range</a:t>
            </a:r>
          </a:p>
          <a:p>
            <a:r>
              <a:rPr lang="en-US"/>
              <a:t>Easy to acquire</a:t>
            </a:r>
          </a:p>
          <a:p>
            <a:r>
              <a:rPr lang="en-US"/>
              <a:t>Precisely tailored properties, including environmental sensitivity</a:t>
            </a:r>
          </a:p>
          <a:p>
            <a:endParaRPr lang="en-US"/>
          </a:p>
          <a:p>
            <a:r>
              <a:rPr lang="en-US"/>
              <a:t>Require fixing and staining, which can lead to artifacts</a:t>
            </a:r>
          </a:p>
          <a:p>
            <a:r>
              <a:rPr lang="en-US"/>
              <a:t>Potential self-quenching and environmental sensitivity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988" name="Picture 4" descr="nchembio0605-13-F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6088" y="4838700"/>
            <a:ext cx="2703512" cy="1571625"/>
          </a:xfrm>
          <a:prstGeom prst="rect">
            <a:avLst/>
          </a:prstGeom>
          <a:noFill/>
        </p:spPr>
      </p:pic>
      <p:pic>
        <p:nvPicPr>
          <p:cNvPr id="297989" name="Picture 5" descr="flas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1600200"/>
            <a:ext cx="4872038" cy="2705100"/>
          </a:xfrm>
          <a:prstGeom prst="rect">
            <a:avLst/>
          </a:prstGeom>
          <a:noFill/>
        </p:spPr>
      </p:pic>
      <p:sp>
        <p:nvSpPr>
          <p:cNvPr id="297990" name="Text Box 6"/>
          <p:cNvSpPr txBox="1">
            <a:spLocks noChangeArrowheads="1"/>
          </p:cNvSpPr>
          <p:nvPr/>
        </p:nvSpPr>
        <p:spPr bwMode="auto">
          <a:xfrm>
            <a:off x="773113" y="5372100"/>
            <a:ext cx="41021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sz="1400">
                <a:ea typeface="ＭＳ Ｐゴシック" pitchFamily="52" charset="-128"/>
                <a:cs typeface="Arial" charset="0"/>
              </a:rPr>
              <a:t>Example:</a:t>
            </a:r>
          </a:p>
          <a:p>
            <a:pPr eaLnBrk="1" hangingPunct="1"/>
            <a:r>
              <a:rPr lang="en-US" sz="1400">
                <a:ea typeface="ＭＳ Ｐゴシック" pitchFamily="52" charset="-128"/>
                <a:cs typeface="Arial" charset="0"/>
              </a:rPr>
              <a:t>Newly synthesised connexins (ReAsH:Red) are added to the outer edges of existing gap junctions (FlAsH:Green).  Gaietta et al 2002</a:t>
            </a:r>
          </a:p>
        </p:txBody>
      </p:sp>
      <p:sp>
        <p:nvSpPr>
          <p:cNvPr id="297991" name="Rectangle 7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sz="2800">
                <a:solidFill>
                  <a:schemeClr val="tx2"/>
                </a:solidFill>
              </a:rPr>
              <a:t>FlAsH/ReAsH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ChangeArrowheads="1"/>
          </p:cNvSpPr>
          <p:nvPr/>
        </p:nvSpPr>
        <p:spPr bwMode="auto">
          <a:xfrm>
            <a:off x="838200" y="417513"/>
            <a:ext cx="7620000" cy="95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>
                <a:solidFill>
                  <a:schemeClr val="tx2"/>
                </a:solidFill>
                <a:latin typeface="Chalkboard" charset="0"/>
              </a:rPr>
              <a:t>Jablonski diagram</a:t>
            </a:r>
          </a:p>
          <a:p>
            <a:pPr algn="ctr">
              <a:lnSpc>
                <a:spcPct val="90000"/>
              </a:lnSpc>
            </a:pPr>
            <a:r>
              <a:rPr lang="en-US" sz="2400">
                <a:solidFill>
                  <a:schemeClr val="tx2"/>
                </a:solidFill>
                <a:latin typeface="Chalkboard" charset="0"/>
              </a:rPr>
              <a:t>(Molecular energy diagram)</a:t>
            </a:r>
          </a:p>
        </p:txBody>
      </p:sp>
      <p:sp>
        <p:nvSpPr>
          <p:cNvPr id="196611" name="Line 3"/>
          <p:cNvSpPr>
            <a:spLocks noChangeShapeType="1"/>
          </p:cNvSpPr>
          <p:nvPr/>
        </p:nvSpPr>
        <p:spPr bwMode="auto">
          <a:xfrm flipH="1">
            <a:off x="3536950" y="657225"/>
            <a:ext cx="134938" cy="93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6612" name="Group 4"/>
          <p:cNvGrpSpPr>
            <a:grpSpLocks/>
          </p:cNvGrpSpPr>
          <p:nvPr/>
        </p:nvGrpSpPr>
        <p:grpSpPr bwMode="auto">
          <a:xfrm>
            <a:off x="2514600" y="5867400"/>
            <a:ext cx="1371600" cy="457200"/>
            <a:chOff x="864" y="3168"/>
            <a:chExt cx="864" cy="288"/>
          </a:xfrm>
        </p:grpSpPr>
        <p:sp>
          <p:nvSpPr>
            <p:cNvPr id="196613" name="Line 5"/>
            <p:cNvSpPr>
              <a:spLocks noChangeShapeType="1"/>
            </p:cNvSpPr>
            <p:nvPr/>
          </p:nvSpPr>
          <p:spPr bwMode="auto">
            <a:xfrm>
              <a:off x="864" y="316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14" name="Line 6"/>
            <p:cNvSpPr>
              <a:spLocks noChangeShapeType="1"/>
            </p:cNvSpPr>
            <p:nvPr/>
          </p:nvSpPr>
          <p:spPr bwMode="auto">
            <a:xfrm>
              <a:off x="864" y="3264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15" name="Line 7"/>
            <p:cNvSpPr>
              <a:spLocks noChangeShapeType="1"/>
            </p:cNvSpPr>
            <p:nvPr/>
          </p:nvSpPr>
          <p:spPr bwMode="auto">
            <a:xfrm>
              <a:off x="864" y="3360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16" name="Line 8"/>
            <p:cNvSpPr>
              <a:spLocks noChangeShapeType="1"/>
            </p:cNvSpPr>
            <p:nvPr/>
          </p:nvSpPr>
          <p:spPr bwMode="auto">
            <a:xfrm>
              <a:off x="864" y="3456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6617" name="Group 9"/>
          <p:cNvGrpSpPr>
            <a:grpSpLocks/>
          </p:cNvGrpSpPr>
          <p:nvPr/>
        </p:nvGrpSpPr>
        <p:grpSpPr bwMode="auto">
          <a:xfrm>
            <a:off x="2514600" y="3810000"/>
            <a:ext cx="1371600" cy="457200"/>
            <a:chOff x="864" y="3168"/>
            <a:chExt cx="864" cy="288"/>
          </a:xfrm>
        </p:grpSpPr>
        <p:sp>
          <p:nvSpPr>
            <p:cNvPr id="196618" name="Line 10"/>
            <p:cNvSpPr>
              <a:spLocks noChangeShapeType="1"/>
            </p:cNvSpPr>
            <p:nvPr/>
          </p:nvSpPr>
          <p:spPr bwMode="auto">
            <a:xfrm>
              <a:off x="864" y="316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19" name="Line 11"/>
            <p:cNvSpPr>
              <a:spLocks noChangeShapeType="1"/>
            </p:cNvSpPr>
            <p:nvPr/>
          </p:nvSpPr>
          <p:spPr bwMode="auto">
            <a:xfrm>
              <a:off x="864" y="3264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20" name="Line 12"/>
            <p:cNvSpPr>
              <a:spLocks noChangeShapeType="1"/>
            </p:cNvSpPr>
            <p:nvPr/>
          </p:nvSpPr>
          <p:spPr bwMode="auto">
            <a:xfrm>
              <a:off x="864" y="3360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21" name="Line 13"/>
            <p:cNvSpPr>
              <a:spLocks noChangeShapeType="1"/>
            </p:cNvSpPr>
            <p:nvPr/>
          </p:nvSpPr>
          <p:spPr bwMode="auto">
            <a:xfrm>
              <a:off x="864" y="3456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6622" name="Group 14"/>
          <p:cNvGrpSpPr>
            <a:grpSpLocks/>
          </p:cNvGrpSpPr>
          <p:nvPr/>
        </p:nvGrpSpPr>
        <p:grpSpPr bwMode="auto">
          <a:xfrm>
            <a:off x="2514600" y="2514600"/>
            <a:ext cx="1371600" cy="457200"/>
            <a:chOff x="864" y="3168"/>
            <a:chExt cx="864" cy="288"/>
          </a:xfrm>
        </p:grpSpPr>
        <p:sp>
          <p:nvSpPr>
            <p:cNvPr id="196623" name="Line 15"/>
            <p:cNvSpPr>
              <a:spLocks noChangeShapeType="1"/>
            </p:cNvSpPr>
            <p:nvPr/>
          </p:nvSpPr>
          <p:spPr bwMode="auto">
            <a:xfrm>
              <a:off x="864" y="316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24" name="Line 16"/>
            <p:cNvSpPr>
              <a:spLocks noChangeShapeType="1"/>
            </p:cNvSpPr>
            <p:nvPr/>
          </p:nvSpPr>
          <p:spPr bwMode="auto">
            <a:xfrm>
              <a:off x="864" y="3264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25" name="Line 17"/>
            <p:cNvSpPr>
              <a:spLocks noChangeShapeType="1"/>
            </p:cNvSpPr>
            <p:nvPr/>
          </p:nvSpPr>
          <p:spPr bwMode="auto">
            <a:xfrm>
              <a:off x="864" y="3360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26" name="Line 18"/>
            <p:cNvSpPr>
              <a:spLocks noChangeShapeType="1"/>
            </p:cNvSpPr>
            <p:nvPr/>
          </p:nvSpPr>
          <p:spPr bwMode="auto">
            <a:xfrm>
              <a:off x="864" y="3456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6627" name="Group 19"/>
          <p:cNvGrpSpPr>
            <a:grpSpLocks/>
          </p:cNvGrpSpPr>
          <p:nvPr/>
        </p:nvGrpSpPr>
        <p:grpSpPr bwMode="auto">
          <a:xfrm>
            <a:off x="5562600" y="4343400"/>
            <a:ext cx="1371600" cy="457200"/>
            <a:chOff x="864" y="3168"/>
            <a:chExt cx="864" cy="288"/>
          </a:xfrm>
        </p:grpSpPr>
        <p:sp>
          <p:nvSpPr>
            <p:cNvPr id="196628" name="Line 20"/>
            <p:cNvSpPr>
              <a:spLocks noChangeShapeType="1"/>
            </p:cNvSpPr>
            <p:nvPr/>
          </p:nvSpPr>
          <p:spPr bwMode="auto">
            <a:xfrm>
              <a:off x="864" y="316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29" name="Line 21"/>
            <p:cNvSpPr>
              <a:spLocks noChangeShapeType="1"/>
            </p:cNvSpPr>
            <p:nvPr/>
          </p:nvSpPr>
          <p:spPr bwMode="auto">
            <a:xfrm>
              <a:off x="864" y="3264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30" name="Line 22"/>
            <p:cNvSpPr>
              <a:spLocks noChangeShapeType="1"/>
            </p:cNvSpPr>
            <p:nvPr/>
          </p:nvSpPr>
          <p:spPr bwMode="auto">
            <a:xfrm>
              <a:off x="864" y="3360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31" name="Line 23"/>
            <p:cNvSpPr>
              <a:spLocks noChangeShapeType="1"/>
            </p:cNvSpPr>
            <p:nvPr/>
          </p:nvSpPr>
          <p:spPr bwMode="auto">
            <a:xfrm>
              <a:off x="864" y="3456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6632" name="Group 24"/>
          <p:cNvGrpSpPr>
            <a:grpSpLocks/>
          </p:cNvGrpSpPr>
          <p:nvPr/>
        </p:nvGrpSpPr>
        <p:grpSpPr bwMode="auto">
          <a:xfrm>
            <a:off x="5562600" y="2743200"/>
            <a:ext cx="1371600" cy="457200"/>
            <a:chOff x="864" y="3168"/>
            <a:chExt cx="864" cy="288"/>
          </a:xfrm>
        </p:grpSpPr>
        <p:sp>
          <p:nvSpPr>
            <p:cNvPr id="196633" name="Line 25"/>
            <p:cNvSpPr>
              <a:spLocks noChangeShapeType="1"/>
            </p:cNvSpPr>
            <p:nvPr/>
          </p:nvSpPr>
          <p:spPr bwMode="auto">
            <a:xfrm>
              <a:off x="864" y="316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34" name="Line 26"/>
            <p:cNvSpPr>
              <a:spLocks noChangeShapeType="1"/>
            </p:cNvSpPr>
            <p:nvPr/>
          </p:nvSpPr>
          <p:spPr bwMode="auto">
            <a:xfrm>
              <a:off x="864" y="3264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35" name="Line 27"/>
            <p:cNvSpPr>
              <a:spLocks noChangeShapeType="1"/>
            </p:cNvSpPr>
            <p:nvPr/>
          </p:nvSpPr>
          <p:spPr bwMode="auto">
            <a:xfrm>
              <a:off x="864" y="3360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636" name="Line 28"/>
            <p:cNvSpPr>
              <a:spLocks noChangeShapeType="1"/>
            </p:cNvSpPr>
            <p:nvPr/>
          </p:nvSpPr>
          <p:spPr bwMode="auto">
            <a:xfrm>
              <a:off x="864" y="3456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6637" name="Rectangle 29"/>
          <p:cNvSpPr>
            <a:spLocks noChangeArrowheads="1"/>
          </p:cNvSpPr>
          <p:nvPr/>
        </p:nvSpPr>
        <p:spPr bwMode="auto">
          <a:xfrm>
            <a:off x="1714500" y="5867400"/>
            <a:ext cx="500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S</a:t>
            </a:r>
            <a:r>
              <a:rPr lang="en-US" sz="2400" baseline="-25000">
                <a:latin typeface="Helvetica" pitchFamily="34" charset="0"/>
              </a:rPr>
              <a:t>0</a:t>
            </a:r>
            <a:endParaRPr lang="en-US" sz="2400">
              <a:latin typeface="Chalkboard" charset="0"/>
            </a:endParaRPr>
          </a:p>
        </p:txBody>
      </p:sp>
      <p:sp>
        <p:nvSpPr>
          <p:cNvPr id="196638" name="Rectangle 30"/>
          <p:cNvSpPr>
            <a:spLocks noChangeArrowheads="1"/>
          </p:cNvSpPr>
          <p:nvPr/>
        </p:nvSpPr>
        <p:spPr bwMode="auto">
          <a:xfrm>
            <a:off x="1714500" y="3810000"/>
            <a:ext cx="500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S</a:t>
            </a:r>
            <a:r>
              <a:rPr lang="en-US" sz="2400" baseline="-25000">
                <a:latin typeface="Helvetica" pitchFamily="34" charset="0"/>
              </a:rPr>
              <a:t>1</a:t>
            </a:r>
            <a:endParaRPr lang="en-US" sz="2400">
              <a:latin typeface="Chalkboard" charset="0"/>
            </a:endParaRPr>
          </a:p>
        </p:txBody>
      </p:sp>
      <p:sp>
        <p:nvSpPr>
          <p:cNvPr id="196639" name="Rectangle 31"/>
          <p:cNvSpPr>
            <a:spLocks noChangeArrowheads="1"/>
          </p:cNvSpPr>
          <p:nvPr/>
        </p:nvSpPr>
        <p:spPr bwMode="auto">
          <a:xfrm>
            <a:off x="1714500" y="2514600"/>
            <a:ext cx="500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S</a:t>
            </a:r>
            <a:r>
              <a:rPr lang="en-US" sz="2400" baseline="-25000">
                <a:latin typeface="Helvetica" pitchFamily="34" charset="0"/>
              </a:rPr>
              <a:t>2</a:t>
            </a:r>
            <a:endParaRPr lang="en-US" sz="2400">
              <a:latin typeface="Chalkboard" charset="0"/>
            </a:endParaRPr>
          </a:p>
        </p:txBody>
      </p:sp>
      <p:sp>
        <p:nvSpPr>
          <p:cNvPr id="196640" name="Line 32"/>
          <p:cNvSpPr>
            <a:spLocks noChangeShapeType="1"/>
          </p:cNvSpPr>
          <p:nvPr/>
        </p:nvSpPr>
        <p:spPr bwMode="auto">
          <a:xfrm flipV="1">
            <a:off x="2743200" y="3962400"/>
            <a:ext cx="0" cy="2362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6641" name="Freeform 33"/>
          <p:cNvSpPr>
            <a:spLocks/>
          </p:cNvSpPr>
          <p:nvPr/>
        </p:nvSpPr>
        <p:spPr bwMode="auto">
          <a:xfrm rot="1596976">
            <a:off x="2743200" y="3962400"/>
            <a:ext cx="762000" cy="152400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288" y="0"/>
              </a:cxn>
              <a:cxn ang="0">
                <a:pos x="384" y="96"/>
              </a:cxn>
              <a:cxn ang="0">
                <a:pos x="480" y="0"/>
              </a:cxn>
              <a:cxn ang="0">
                <a:pos x="576" y="96"/>
              </a:cxn>
            </a:cxnLst>
            <a:rect l="0" t="0" r="r" b="b"/>
            <a:pathLst>
              <a:path w="576" h="96">
                <a:moveTo>
                  <a:pt x="0" y="96"/>
                </a:moveTo>
                <a:cubicBezTo>
                  <a:pt x="16" y="80"/>
                  <a:pt x="64" y="0"/>
                  <a:pt x="96" y="0"/>
                </a:cubicBezTo>
                <a:cubicBezTo>
                  <a:pt x="128" y="0"/>
                  <a:pt x="160" y="96"/>
                  <a:pt x="192" y="96"/>
                </a:cubicBezTo>
                <a:cubicBezTo>
                  <a:pt x="224" y="96"/>
                  <a:pt x="256" y="0"/>
                  <a:pt x="288" y="0"/>
                </a:cubicBezTo>
                <a:cubicBezTo>
                  <a:pt x="320" y="0"/>
                  <a:pt x="352" y="96"/>
                  <a:pt x="384" y="96"/>
                </a:cubicBezTo>
                <a:cubicBezTo>
                  <a:pt x="416" y="96"/>
                  <a:pt x="448" y="0"/>
                  <a:pt x="480" y="0"/>
                </a:cubicBezTo>
                <a:cubicBezTo>
                  <a:pt x="512" y="0"/>
                  <a:pt x="556" y="76"/>
                  <a:pt x="576" y="9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6642" name="Line 34"/>
          <p:cNvSpPr>
            <a:spLocks noChangeShapeType="1"/>
          </p:cNvSpPr>
          <p:nvPr/>
        </p:nvSpPr>
        <p:spPr bwMode="auto">
          <a:xfrm flipV="1">
            <a:off x="3429000" y="4267200"/>
            <a:ext cx="0" cy="1752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6643" name="Freeform 35"/>
          <p:cNvSpPr>
            <a:spLocks/>
          </p:cNvSpPr>
          <p:nvPr/>
        </p:nvSpPr>
        <p:spPr bwMode="auto">
          <a:xfrm rot="20003024" flipH="1">
            <a:off x="2667000" y="6019800"/>
            <a:ext cx="762000" cy="152400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288" y="0"/>
              </a:cxn>
              <a:cxn ang="0">
                <a:pos x="384" y="96"/>
              </a:cxn>
              <a:cxn ang="0">
                <a:pos x="480" y="0"/>
              </a:cxn>
              <a:cxn ang="0">
                <a:pos x="576" y="96"/>
              </a:cxn>
            </a:cxnLst>
            <a:rect l="0" t="0" r="r" b="b"/>
            <a:pathLst>
              <a:path w="576" h="96">
                <a:moveTo>
                  <a:pt x="0" y="96"/>
                </a:moveTo>
                <a:cubicBezTo>
                  <a:pt x="16" y="80"/>
                  <a:pt x="64" y="0"/>
                  <a:pt x="96" y="0"/>
                </a:cubicBezTo>
                <a:cubicBezTo>
                  <a:pt x="128" y="0"/>
                  <a:pt x="160" y="96"/>
                  <a:pt x="192" y="96"/>
                </a:cubicBezTo>
                <a:cubicBezTo>
                  <a:pt x="224" y="96"/>
                  <a:pt x="256" y="0"/>
                  <a:pt x="288" y="0"/>
                </a:cubicBezTo>
                <a:cubicBezTo>
                  <a:pt x="320" y="0"/>
                  <a:pt x="352" y="96"/>
                  <a:pt x="384" y="96"/>
                </a:cubicBezTo>
                <a:cubicBezTo>
                  <a:pt x="416" y="96"/>
                  <a:pt x="448" y="0"/>
                  <a:pt x="480" y="0"/>
                </a:cubicBezTo>
                <a:cubicBezTo>
                  <a:pt x="512" y="0"/>
                  <a:pt x="556" y="76"/>
                  <a:pt x="576" y="9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6644" name="Freeform 36"/>
          <p:cNvSpPr>
            <a:spLocks/>
          </p:cNvSpPr>
          <p:nvPr/>
        </p:nvSpPr>
        <p:spPr bwMode="auto">
          <a:xfrm>
            <a:off x="3505200" y="4953000"/>
            <a:ext cx="1066800" cy="152400"/>
          </a:xfrm>
          <a:custGeom>
            <a:avLst/>
            <a:gdLst/>
            <a:ahLst/>
            <a:cxnLst>
              <a:cxn ang="0">
                <a:pos x="0" y="21"/>
              </a:cxn>
              <a:cxn ang="0">
                <a:pos x="85" y="96"/>
              </a:cxn>
              <a:cxn ang="0">
                <a:pos x="181" y="0"/>
              </a:cxn>
              <a:cxn ang="0">
                <a:pos x="277" y="96"/>
              </a:cxn>
              <a:cxn ang="0">
                <a:pos x="373" y="0"/>
              </a:cxn>
              <a:cxn ang="0">
                <a:pos x="469" y="96"/>
              </a:cxn>
              <a:cxn ang="0">
                <a:pos x="565" y="0"/>
              </a:cxn>
              <a:cxn ang="0">
                <a:pos x="672" y="80"/>
              </a:cxn>
            </a:cxnLst>
            <a:rect l="0" t="0" r="r" b="b"/>
            <a:pathLst>
              <a:path w="672" h="96">
                <a:moveTo>
                  <a:pt x="0" y="21"/>
                </a:moveTo>
                <a:cubicBezTo>
                  <a:pt x="37" y="37"/>
                  <a:pt x="53" y="96"/>
                  <a:pt x="85" y="96"/>
                </a:cubicBezTo>
                <a:cubicBezTo>
                  <a:pt x="117" y="96"/>
                  <a:pt x="149" y="0"/>
                  <a:pt x="181" y="0"/>
                </a:cubicBezTo>
                <a:cubicBezTo>
                  <a:pt x="213" y="0"/>
                  <a:pt x="245" y="96"/>
                  <a:pt x="277" y="96"/>
                </a:cubicBezTo>
                <a:cubicBezTo>
                  <a:pt x="309" y="96"/>
                  <a:pt x="341" y="0"/>
                  <a:pt x="373" y="0"/>
                </a:cubicBezTo>
                <a:cubicBezTo>
                  <a:pt x="405" y="0"/>
                  <a:pt x="437" y="96"/>
                  <a:pt x="469" y="96"/>
                </a:cubicBezTo>
                <a:cubicBezTo>
                  <a:pt x="501" y="96"/>
                  <a:pt x="533" y="0"/>
                  <a:pt x="565" y="0"/>
                </a:cubicBezTo>
                <a:cubicBezTo>
                  <a:pt x="597" y="0"/>
                  <a:pt x="624" y="59"/>
                  <a:pt x="672" y="80"/>
                </a:cubicBezTo>
              </a:path>
            </a:pathLst>
          </a:custGeom>
          <a:noFill/>
          <a:ln w="28575" cmpd="sng">
            <a:solidFill>
              <a:srgbClr val="00BB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6645" name="Rectangle 37"/>
          <p:cNvSpPr>
            <a:spLocks noChangeArrowheads="1"/>
          </p:cNvSpPr>
          <p:nvPr/>
        </p:nvSpPr>
        <p:spPr bwMode="auto">
          <a:xfrm>
            <a:off x="3733800" y="4343400"/>
            <a:ext cx="7159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BB00"/>
                </a:solidFill>
                <a:latin typeface="Helvetica" pitchFamily="34" charset="0"/>
                <a:sym typeface="Symbol" pitchFamily="18" charset="2"/>
              </a:rPr>
              <a:t></a:t>
            </a:r>
            <a:r>
              <a:rPr lang="en-US" sz="2800" baseline="-25000">
                <a:solidFill>
                  <a:srgbClr val="00BB00"/>
                </a:solidFill>
                <a:latin typeface="Helvetica" pitchFamily="34" charset="0"/>
              </a:rPr>
              <a:t>em</a:t>
            </a:r>
          </a:p>
        </p:txBody>
      </p:sp>
      <p:sp>
        <p:nvSpPr>
          <p:cNvPr id="196646" name="Rectangle 38"/>
          <p:cNvSpPr>
            <a:spLocks noChangeArrowheads="1"/>
          </p:cNvSpPr>
          <p:nvPr/>
        </p:nvSpPr>
        <p:spPr bwMode="auto">
          <a:xfrm>
            <a:off x="7086600" y="4267200"/>
            <a:ext cx="48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T</a:t>
            </a:r>
            <a:r>
              <a:rPr lang="en-US" sz="2400" baseline="-25000">
                <a:latin typeface="Helvetica" pitchFamily="34" charset="0"/>
              </a:rPr>
              <a:t>1</a:t>
            </a:r>
            <a:endParaRPr lang="en-US" sz="2400">
              <a:latin typeface="Chalkboard" charset="0"/>
            </a:endParaRPr>
          </a:p>
        </p:txBody>
      </p:sp>
      <p:sp>
        <p:nvSpPr>
          <p:cNvPr id="196647" name="Rectangle 39"/>
          <p:cNvSpPr>
            <a:spLocks noChangeArrowheads="1"/>
          </p:cNvSpPr>
          <p:nvPr/>
        </p:nvSpPr>
        <p:spPr bwMode="auto">
          <a:xfrm>
            <a:off x="7086600" y="2743200"/>
            <a:ext cx="48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T</a:t>
            </a:r>
            <a:r>
              <a:rPr lang="en-US" sz="2400" baseline="-25000">
                <a:latin typeface="Helvetica" pitchFamily="34" charset="0"/>
              </a:rPr>
              <a:t>2</a:t>
            </a:r>
            <a:endParaRPr lang="en-US" sz="2400">
              <a:latin typeface="Chalkboard" charset="0"/>
            </a:endParaRPr>
          </a:p>
        </p:txBody>
      </p:sp>
      <p:sp>
        <p:nvSpPr>
          <p:cNvPr id="196648" name="Oval 40"/>
          <p:cNvSpPr>
            <a:spLocks noChangeArrowheads="1"/>
          </p:cNvSpPr>
          <p:nvPr/>
        </p:nvSpPr>
        <p:spPr bwMode="auto">
          <a:xfrm>
            <a:off x="2706688" y="628491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6649" name="Oval 41"/>
          <p:cNvSpPr>
            <a:spLocks noChangeArrowheads="1"/>
          </p:cNvSpPr>
          <p:nvPr/>
        </p:nvSpPr>
        <p:spPr bwMode="auto">
          <a:xfrm>
            <a:off x="2711450" y="392271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6650" name="Oval 42"/>
          <p:cNvSpPr>
            <a:spLocks noChangeArrowheads="1"/>
          </p:cNvSpPr>
          <p:nvPr/>
        </p:nvSpPr>
        <p:spPr bwMode="auto">
          <a:xfrm>
            <a:off x="3397250" y="42354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6651" name="Oval 43"/>
          <p:cNvSpPr>
            <a:spLocks noChangeArrowheads="1"/>
          </p:cNvSpPr>
          <p:nvPr/>
        </p:nvSpPr>
        <p:spPr bwMode="auto">
          <a:xfrm>
            <a:off x="3392488" y="598011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6652" name="AutoShape 44"/>
          <p:cNvSpPr>
            <a:spLocks noChangeArrowheads="1"/>
          </p:cNvSpPr>
          <p:nvPr/>
        </p:nvSpPr>
        <p:spPr bwMode="auto">
          <a:xfrm>
            <a:off x="4394200" y="5462588"/>
            <a:ext cx="2265363" cy="573087"/>
          </a:xfrm>
          <a:prstGeom prst="roundRect">
            <a:avLst>
              <a:gd name="adj" fmla="val 16667"/>
            </a:avLst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BB00"/>
                </a:solidFill>
                <a:latin typeface="Helvetica" pitchFamily="34" charset="0"/>
              </a:rPr>
              <a:t>fluorescence</a:t>
            </a:r>
          </a:p>
        </p:txBody>
      </p:sp>
      <p:sp>
        <p:nvSpPr>
          <p:cNvPr id="196653" name="Freeform 45"/>
          <p:cNvSpPr>
            <a:spLocks/>
          </p:cNvSpPr>
          <p:nvPr/>
        </p:nvSpPr>
        <p:spPr bwMode="auto">
          <a:xfrm flipV="1">
            <a:off x="1600200" y="4953000"/>
            <a:ext cx="1016000" cy="152400"/>
          </a:xfrm>
          <a:custGeom>
            <a:avLst/>
            <a:gdLst/>
            <a:ahLst/>
            <a:cxnLst>
              <a:cxn ang="0">
                <a:pos x="0" y="21"/>
              </a:cxn>
              <a:cxn ang="0">
                <a:pos x="85" y="96"/>
              </a:cxn>
              <a:cxn ang="0">
                <a:pos x="181" y="0"/>
              </a:cxn>
              <a:cxn ang="0">
                <a:pos x="277" y="96"/>
              </a:cxn>
              <a:cxn ang="0">
                <a:pos x="373" y="0"/>
              </a:cxn>
              <a:cxn ang="0">
                <a:pos x="469" y="96"/>
              </a:cxn>
              <a:cxn ang="0">
                <a:pos x="565" y="0"/>
              </a:cxn>
              <a:cxn ang="0">
                <a:pos x="640" y="85"/>
              </a:cxn>
            </a:cxnLst>
            <a:rect l="0" t="0" r="r" b="b"/>
            <a:pathLst>
              <a:path w="640" h="96">
                <a:moveTo>
                  <a:pt x="0" y="21"/>
                </a:moveTo>
                <a:cubicBezTo>
                  <a:pt x="37" y="37"/>
                  <a:pt x="53" y="96"/>
                  <a:pt x="85" y="96"/>
                </a:cubicBezTo>
                <a:cubicBezTo>
                  <a:pt x="117" y="96"/>
                  <a:pt x="149" y="0"/>
                  <a:pt x="181" y="0"/>
                </a:cubicBezTo>
                <a:cubicBezTo>
                  <a:pt x="213" y="0"/>
                  <a:pt x="245" y="96"/>
                  <a:pt x="277" y="96"/>
                </a:cubicBezTo>
                <a:cubicBezTo>
                  <a:pt x="309" y="96"/>
                  <a:pt x="341" y="0"/>
                  <a:pt x="373" y="0"/>
                </a:cubicBezTo>
                <a:cubicBezTo>
                  <a:pt x="405" y="0"/>
                  <a:pt x="437" y="96"/>
                  <a:pt x="469" y="96"/>
                </a:cubicBezTo>
                <a:cubicBezTo>
                  <a:pt x="501" y="96"/>
                  <a:pt x="533" y="0"/>
                  <a:pt x="565" y="0"/>
                </a:cubicBezTo>
                <a:cubicBezTo>
                  <a:pt x="597" y="0"/>
                  <a:pt x="597" y="59"/>
                  <a:pt x="640" y="85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6654" name="Rectangle 46"/>
          <p:cNvSpPr>
            <a:spLocks noChangeArrowheads="1"/>
          </p:cNvSpPr>
          <p:nvPr/>
        </p:nvSpPr>
        <p:spPr bwMode="auto">
          <a:xfrm>
            <a:off x="762000" y="4800600"/>
            <a:ext cx="7556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00FF"/>
                </a:solidFill>
                <a:latin typeface="Helvetica" pitchFamily="34" charset="0"/>
                <a:sym typeface="Symbol" pitchFamily="18" charset="2"/>
              </a:rPr>
              <a:t></a:t>
            </a:r>
            <a:r>
              <a:rPr lang="en-US" sz="2800" baseline="-25000">
                <a:solidFill>
                  <a:srgbClr val="0000FF"/>
                </a:solidFill>
                <a:latin typeface="Helvetica" pitchFamily="34" charset="0"/>
              </a:rPr>
              <a:t>exc</a:t>
            </a:r>
          </a:p>
        </p:txBody>
      </p:sp>
      <p:sp>
        <p:nvSpPr>
          <p:cNvPr id="196655" name="Oval 47"/>
          <p:cNvSpPr>
            <a:spLocks noChangeArrowheads="1"/>
          </p:cNvSpPr>
          <p:nvPr/>
        </p:nvSpPr>
        <p:spPr bwMode="auto">
          <a:xfrm>
            <a:off x="7086600" y="4883150"/>
            <a:ext cx="1997075" cy="960438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latin typeface="Chalkboard" charset="0"/>
              </a:rPr>
              <a:t>Lifetime</a:t>
            </a:r>
          </a:p>
          <a:p>
            <a:pPr algn="ctr"/>
            <a:r>
              <a:rPr lang="en-US" sz="2000">
                <a:solidFill>
                  <a:schemeClr val="accent2"/>
                </a:solidFill>
                <a:latin typeface="Chalkboard" charset="0"/>
                <a:sym typeface="Symbol" pitchFamily="18" charset="2"/>
              </a:rPr>
              <a:t> </a:t>
            </a:r>
            <a:r>
              <a:rPr lang="en-US" sz="2000">
                <a:solidFill>
                  <a:schemeClr val="accent2"/>
                </a:solidFill>
                <a:latin typeface="Chalkboard" charset="0"/>
              </a:rPr>
              <a:t>~ 1–4 ns</a:t>
            </a:r>
            <a:endParaRPr lang="en-US" sz="2000">
              <a:latin typeface="Chalkboard" charset="0"/>
            </a:endParaRPr>
          </a:p>
        </p:txBody>
      </p:sp>
      <p:sp>
        <p:nvSpPr>
          <p:cNvPr id="196656" name="Rectangle 48"/>
          <p:cNvSpPr>
            <a:spLocks noChangeArrowheads="1"/>
          </p:cNvSpPr>
          <p:nvPr/>
        </p:nvSpPr>
        <p:spPr bwMode="auto">
          <a:xfrm>
            <a:off x="2286000" y="1638300"/>
            <a:ext cx="1811338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latin typeface="Chalkboard" charset="0"/>
              </a:rPr>
              <a:t>Singlet states</a:t>
            </a:r>
          </a:p>
          <a:p>
            <a:pPr algn="ctr"/>
            <a:r>
              <a:rPr lang="en-US" sz="2000">
                <a:solidFill>
                  <a:schemeClr val="accent2"/>
                </a:solidFill>
                <a:latin typeface="Chalkboard" charset="0"/>
              </a:rPr>
              <a:t>Spin S=0</a:t>
            </a:r>
          </a:p>
        </p:txBody>
      </p:sp>
      <p:sp>
        <p:nvSpPr>
          <p:cNvPr id="196657" name="Rectangle 49"/>
          <p:cNvSpPr>
            <a:spLocks noChangeArrowheads="1"/>
          </p:cNvSpPr>
          <p:nvPr/>
        </p:nvSpPr>
        <p:spPr bwMode="auto">
          <a:xfrm>
            <a:off x="5257800" y="1638300"/>
            <a:ext cx="1789113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latin typeface="Chalkboard" charset="0"/>
              </a:rPr>
              <a:t>Triplet states</a:t>
            </a:r>
          </a:p>
          <a:p>
            <a:pPr algn="ctr"/>
            <a:r>
              <a:rPr lang="en-US" sz="2000">
                <a:solidFill>
                  <a:schemeClr val="accent2"/>
                </a:solidFill>
                <a:latin typeface="Chalkboard" charset="0"/>
              </a:rPr>
              <a:t>Spin S=1</a:t>
            </a:r>
          </a:p>
        </p:txBody>
      </p:sp>
    </p:spTree>
    <p:extLst>
      <p:ext uri="{BB962C8B-B14F-4D97-AF65-F5344CB8AC3E}">
        <p14:creationId xmlns:p14="http://schemas.microsoft.com/office/powerpoint/2010/main" val="191456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dots</a:t>
            </a:r>
          </a:p>
        </p:txBody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143000"/>
          </a:xfrm>
        </p:spPr>
        <p:txBody>
          <a:bodyPr/>
          <a:lstStyle/>
          <a:p>
            <a:r>
              <a:rPr lang="en-US"/>
              <a:t>“Artificial atoms” composed of small semiconductior nanocrystals</a:t>
            </a:r>
          </a:p>
        </p:txBody>
      </p:sp>
      <p:pic>
        <p:nvPicPr>
          <p:cNvPr id="2846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7550" y="3657600"/>
            <a:ext cx="268605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dots - spectra</a:t>
            </a:r>
          </a:p>
        </p:txBody>
      </p:sp>
      <p:pic>
        <p:nvPicPr>
          <p:cNvPr id="286748" name="Picture 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752600"/>
            <a:ext cx="8501063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dots – pros / cons</a:t>
            </a:r>
          </a:p>
        </p:txBody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Little to no </a:t>
            </a:r>
            <a:r>
              <a:rPr lang="en-US" dirty="0" err="1"/>
              <a:t>photobleaching</a:t>
            </a:r>
            <a:endParaRPr lang="en-US" dirty="0"/>
          </a:p>
          <a:p>
            <a:r>
              <a:rPr lang="en-US" dirty="0"/>
              <a:t>Very bright</a:t>
            </a:r>
          </a:p>
          <a:p>
            <a:r>
              <a:rPr lang="en-US" dirty="0"/>
              <a:t>Can use single excitation wavelength for multiple dyes</a:t>
            </a:r>
          </a:p>
          <a:p>
            <a:r>
              <a:rPr lang="en-US" dirty="0"/>
              <a:t>Narrow emission spectra</a:t>
            </a:r>
          </a:p>
          <a:p>
            <a:endParaRPr lang="en-US" dirty="0"/>
          </a:p>
          <a:p>
            <a:r>
              <a:rPr lang="en-US" dirty="0"/>
              <a:t>Large compared to small molecule dyes</a:t>
            </a:r>
          </a:p>
          <a:p>
            <a:r>
              <a:rPr lang="en-US" dirty="0"/>
              <a:t>Single quantum dots </a:t>
            </a:r>
            <a:r>
              <a:rPr lang="en-US" dirty="0" smtClean="0"/>
              <a:t>blink</a:t>
            </a:r>
          </a:p>
          <a:p>
            <a:r>
              <a:rPr lang="en-US" dirty="0" smtClean="0"/>
              <a:t>Problems with non-specific binding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685800" y="304800"/>
            <a:ext cx="7772400" cy="1981200"/>
          </a:xfrm>
        </p:spPr>
        <p:txBody>
          <a:bodyPr/>
          <a:lstStyle/>
          <a:p>
            <a:r>
              <a:rPr lang="en-US" dirty="0" smtClean="0"/>
              <a:t>Fluorescent Proteins and Genetically Encoded Tags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See future lecture!</a:t>
            </a:r>
            <a:endParaRPr lang="en-US" dirty="0"/>
          </a:p>
        </p:txBody>
      </p:sp>
      <p:pic>
        <p:nvPicPr>
          <p:cNvPr id="260101" name="Picture 5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838200" y="3033713"/>
            <a:ext cx="3289300" cy="2187575"/>
          </a:xfrm>
          <a:noFill/>
          <a:ln/>
        </p:spPr>
      </p:pic>
      <p:sp>
        <p:nvSpPr>
          <p:cNvPr id="260103" name="Text Box 7"/>
          <p:cNvSpPr txBox="1">
            <a:spLocks noChangeArrowheads="1"/>
          </p:cNvSpPr>
          <p:nvPr/>
        </p:nvSpPr>
        <p:spPr bwMode="auto">
          <a:xfrm>
            <a:off x="838200" y="4953000"/>
            <a:ext cx="1187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i="1"/>
              <a:t>A. sulcata</a:t>
            </a:r>
          </a:p>
        </p:txBody>
      </p:sp>
      <p:pic>
        <p:nvPicPr>
          <p:cNvPr id="15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800600" y="2500313"/>
            <a:ext cx="3814763" cy="3671887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145411" name="Text Box 3"/>
          <p:cNvSpPr txBox="1">
            <a:spLocks noChangeArrowheads="1"/>
          </p:cNvSpPr>
          <p:nvPr/>
        </p:nvSpPr>
        <p:spPr bwMode="auto">
          <a:xfrm>
            <a:off x="533400" y="1143000"/>
            <a:ext cx="8229600" cy="392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/>
              <a:t>www.microscopyu.com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/>
              <a:t>micro.magnet.fsu.edu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>
                <a:hlinkClick r:id="rId3"/>
              </a:rPr>
              <a:t>www.chroma.com</a:t>
            </a:r>
            <a:r>
              <a:rPr lang="en-US" sz="2400"/>
              <a:t>	(esp. their handbook on filter design)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/>
              <a:t>www.probes.com	 (esp. their handbook/catalog)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/>
              <a:t>Douglas B. Murphy “Fundamentals of Light Microscopy and Electronic Imaging”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/>
              <a:t>James Pawley, Ed. “Handbook of Biological Confocal Microscopy, 3rd ed.”</a:t>
            </a:r>
          </a:p>
        </p:txBody>
      </p:sp>
      <p:sp>
        <p:nvSpPr>
          <p:cNvPr id="145412" name="Text Box 4"/>
          <p:cNvSpPr txBox="1">
            <a:spLocks noChangeArrowheads="1"/>
          </p:cNvSpPr>
          <p:nvPr/>
        </p:nvSpPr>
        <p:spPr bwMode="auto">
          <a:xfrm>
            <a:off x="2438400" y="5257800"/>
            <a:ext cx="419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800"/>
              <a:t>Acknowledgements</a:t>
            </a:r>
          </a:p>
        </p:txBody>
      </p:sp>
      <p:sp>
        <p:nvSpPr>
          <p:cNvPr id="145413" name="Text Box 5"/>
          <p:cNvSpPr txBox="1">
            <a:spLocks noChangeArrowheads="1"/>
          </p:cNvSpPr>
          <p:nvPr/>
        </p:nvSpPr>
        <p:spPr bwMode="auto">
          <a:xfrm>
            <a:off x="609600" y="6096000"/>
            <a:ext cx="769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 err="1"/>
              <a:t>Nico</a:t>
            </a:r>
            <a:r>
              <a:rPr lang="en-US" sz="2400" dirty="0"/>
              <a:t> </a:t>
            </a:r>
            <a:r>
              <a:rPr lang="en-US" sz="2400" dirty="0" err="1"/>
              <a:t>Stuurman</a:t>
            </a:r>
            <a:r>
              <a:rPr lang="en-US" sz="2400" dirty="0"/>
              <a:t> / Mats </a:t>
            </a:r>
            <a:r>
              <a:rPr lang="en-US" sz="2400" dirty="0" err="1" smtClean="0"/>
              <a:t>Gustafsson</a:t>
            </a:r>
            <a:r>
              <a:rPr lang="en-US" sz="2400" dirty="0" smtClean="0"/>
              <a:t> / </a:t>
            </a:r>
            <a:r>
              <a:rPr lang="en-US" sz="2400" smtClean="0"/>
              <a:t>Mike Davidson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/>
              <a:t>Multi-photon excitation</a:t>
            </a:r>
          </a:p>
        </p:txBody>
      </p:sp>
      <p:sp>
        <p:nvSpPr>
          <p:cNvPr id="114707" name="Line 19"/>
          <p:cNvSpPr>
            <a:spLocks noChangeShapeType="1"/>
          </p:cNvSpPr>
          <p:nvPr/>
        </p:nvSpPr>
        <p:spPr bwMode="auto">
          <a:xfrm>
            <a:off x="2062163" y="3749675"/>
            <a:ext cx="1981200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4708" name="Line 20"/>
          <p:cNvSpPr>
            <a:spLocks noChangeShapeType="1"/>
          </p:cNvSpPr>
          <p:nvPr/>
        </p:nvSpPr>
        <p:spPr bwMode="auto">
          <a:xfrm>
            <a:off x="2062163" y="3597275"/>
            <a:ext cx="198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4709" name="Line 21"/>
          <p:cNvSpPr>
            <a:spLocks noChangeShapeType="1"/>
          </p:cNvSpPr>
          <p:nvPr/>
        </p:nvSpPr>
        <p:spPr bwMode="auto">
          <a:xfrm>
            <a:off x="2062163" y="3444875"/>
            <a:ext cx="198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4714" name="Text Box 26"/>
          <p:cNvSpPr txBox="1">
            <a:spLocks noChangeArrowheads="1"/>
          </p:cNvSpPr>
          <p:nvPr/>
        </p:nvSpPr>
        <p:spPr bwMode="auto">
          <a:xfrm>
            <a:off x="1636713" y="5532438"/>
            <a:ext cx="2730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0</a:t>
            </a:r>
          </a:p>
        </p:txBody>
      </p:sp>
      <p:sp>
        <p:nvSpPr>
          <p:cNvPr id="114715" name="Text Box 27"/>
          <p:cNvSpPr txBox="1">
            <a:spLocks noChangeArrowheads="1"/>
          </p:cNvSpPr>
          <p:nvPr/>
        </p:nvSpPr>
        <p:spPr bwMode="auto">
          <a:xfrm>
            <a:off x="1636713" y="5375275"/>
            <a:ext cx="2730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1</a:t>
            </a:r>
          </a:p>
        </p:txBody>
      </p:sp>
      <p:sp>
        <p:nvSpPr>
          <p:cNvPr id="114716" name="Text Box 28"/>
          <p:cNvSpPr txBox="1">
            <a:spLocks noChangeArrowheads="1"/>
          </p:cNvSpPr>
          <p:nvPr/>
        </p:nvSpPr>
        <p:spPr bwMode="auto">
          <a:xfrm>
            <a:off x="1643063" y="5184775"/>
            <a:ext cx="2730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2</a:t>
            </a:r>
          </a:p>
        </p:txBody>
      </p:sp>
      <p:sp>
        <p:nvSpPr>
          <p:cNvPr id="114717" name="Text Box 29"/>
          <p:cNvSpPr txBox="1">
            <a:spLocks noChangeArrowheads="1"/>
          </p:cNvSpPr>
          <p:nvPr/>
        </p:nvSpPr>
        <p:spPr bwMode="auto">
          <a:xfrm>
            <a:off x="1147763" y="3368675"/>
            <a:ext cx="5000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S</a:t>
            </a:r>
            <a:r>
              <a:rPr lang="en-US" sz="2400" baseline="-25000"/>
              <a:t>1</a:t>
            </a:r>
            <a:endParaRPr lang="en-US" sz="2400"/>
          </a:p>
        </p:txBody>
      </p:sp>
      <p:sp>
        <p:nvSpPr>
          <p:cNvPr id="114720" name="Line 32"/>
          <p:cNvSpPr>
            <a:spLocks noChangeShapeType="1"/>
          </p:cNvSpPr>
          <p:nvPr/>
        </p:nvSpPr>
        <p:spPr bwMode="auto">
          <a:xfrm>
            <a:off x="2133600" y="5654675"/>
            <a:ext cx="1981200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4721" name="Line 33"/>
          <p:cNvSpPr>
            <a:spLocks noChangeShapeType="1"/>
          </p:cNvSpPr>
          <p:nvPr/>
        </p:nvSpPr>
        <p:spPr bwMode="auto">
          <a:xfrm>
            <a:off x="2133600" y="5502275"/>
            <a:ext cx="198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4722" name="Line 34"/>
          <p:cNvSpPr>
            <a:spLocks noChangeShapeType="1"/>
          </p:cNvSpPr>
          <p:nvPr/>
        </p:nvSpPr>
        <p:spPr bwMode="auto">
          <a:xfrm>
            <a:off x="2133600" y="5349875"/>
            <a:ext cx="198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4723" name="Text Box 35"/>
          <p:cNvSpPr txBox="1">
            <a:spLocks noChangeArrowheads="1"/>
          </p:cNvSpPr>
          <p:nvPr/>
        </p:nvSpPr>
        <p:spPr bwMode="auto">
          <a:xfrm>
            <a:off x="1176338" y="5121275"/>
            <a:ext cx="5000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S</a:t>
            </a:r>
            <a:r>
              <a:rPr lang="en-US" sz="2400" baseline="-25000"/>
              <a:t>0</a:t>
            </a:r>
            <a:endParaRPr lang="en-US" sz="2400"/>
          </a:p>
        </p:txBody>
      </p:sp>
      <p:sp>
        <p:nvSpPr>
          <p:cNvPr id="114727" name="Line 39"/>
          <p:cNvSpPr>
            <a:spLocks noChangeShapeType="1"/>
          </p:cNvSpPr>
          <p:nvPr/>
        </p:nvSpPr>
        <p:spPr bwMode="auto">
          <a:xfrm flipV="1">
            <a:off x="2514600" y="3444875"/>
            <a:ext cx="0" cy="110648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14729" name="AutoShape 41"/>
          <p:cNvCxnSpPr>
            <a:cxnSpLocks noChangeShapeType="1"/>
          </p:cNvCxnSpPr>
          <p:nvPr/>
        </p:nvCxnSpPr>
        <p:spPr bwMode="auto">
          <a:xfrm rot="16200000">
            <a:off x="1862138" y="4092575"/>
            <a:ext cx="609600" cy="381000"/>
          </a:xfrm>
          <a:prstGeom prst="curvedConnector3">
            <a:avLst>
              <a:gd name="adj1" fmla="val 22912"/>
            </a:avLst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114731" name="Text Box 43"/>
          <p:cNvSpPr txBox="1">
            <a:spLocks noChangeArrowheads="1"/>
          </p:cNvSpPr>
          <p:nvPr/>
        </p:nvSpPr>
        <p:spPr bwMode="auto">
          <a:xfrm>
            <a:off x="1900238" y="3978275"/>
            <a:ext cx="4524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h</a:t>
            </a:r>
            <a:r>
              <a:rPr lang="en-US" sz="1400">
                <a:solidFill>
                  <a:schemeClr val="tx2"/>
                </a:solidFill>
                <a:sym typeface="Symbol" pitchFamily="18" charset="2"/>
              </a:rPr>
              <a:t></a:t>
            </a:r>
            <a:r>
              <a:rPr lang="en-US" sz="1400" baseline="-25000">
                <a:solidFill>
                  <a:schemeClr val="tx2"/>
                </a:solidFill>
              </a:rPr>
              <a:t>A</a:t>
            </a:r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114736" name="Line 48"/>
          <p:cNvSpPr>
            <a:spLocks noChangeShapeType="1"/>
          </p:cNvSpPr>
          <p:nvPr/>
        </p:nvSpPr>
        <p:spPr bwMode="auto">
          <a:xfrm>
            <a:off x="3497263" y="3444875"/>
            <a:ext cx="0" cy="304800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4737" name="Text Box 49"/>
          <p:cNvSpPr txBox="1">
            <a:spLocks noChangeArrowheads="1"/>
          </p:cNvSpPr>
          <p:nvPr/>
        </p:nvSpPr>
        <p:spPr bwMode="auto">
          <a:xfrm>
            <a:off x="2947988" y="2895600"/>
            <a:ext cx="116681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Internal</a:t>
            </a:r>
          </a:p>
          <a:p>
            <a:r>
              <a:rPr lang="en-US" sz="1600"/>
              <a:t>conversion</a:t>
            </a:r>
            <a:endParaRPr lang="en-US" sz="1400"/>
          </a:p>
        </p:txBody>
      </p:sp>
      <p:sp>
        <p:nvSpPr>
          <p:cNvPr id="114742" name="Line 54"/>
          <p:cNvSpPr>
            <a:spLocks noChangeShapeType="1"/>
          </p:cNvSpPr>
          <p:nvPr/>
        </p:nvSpPr>
        <p:spPr bwMode="auto">
          <a:xfrm flipH="1">
            <a:off x="3586163" y="3749675"/>
            <a:ext cx="0" cy="1600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4743" name="Line 55"/>
          <p:cNvSpPr>
            <a:spLocks noChangeShapeType="1"/>
          </p:cNvSpPr>
          <p:nvPr/>
        </p:nvSpPr>
        <p:spPr bwMode="auto">
          <a:xfrm flipH="1">
            <a:off x="3814763" y="3749675"/>
            <a:ext cx="0" cy="1905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14744" name="AutoShape 56"/>
          <p:cNvCxnSpPr>
            <a:cxnSpLocks noChangeShapeType="1"/>
          </p:cNvCxnSpPr>
          <p:nvPr/>
        </p:nvCxnSpPr>
        <p:spPr bwMode="auto">
          <a:xfrm rot="16200000" flipH="1">
            <a:off x="3738563" y="4435475"/>
            <a:ext cx="457200" cy="30480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</p:spPr>
      </p:cxnSp>
      <p:sp>
        <p:nvSpPr>
          <p:cNvPr id="114745" name="Text Box 57"/>
          <p:cNvSpPr txBox="1">
            <a:spLocks noChangeArrowheads="1"/>
          </p:cNvSpPr>
          <p:nvPr/>
        </p:nvSpPr>
        <p:spPr bwMode="auto">
          <a:xfrm>
            <a:off x="3890963" y="4283075"/>
            <a:ext cx="4524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h</a:t>
            </a:r>
            <a:r>
              <a:rPr lang="en-US" sz="1400">
                <a:solidFill>
                  <a:schemeClr val="tx2"/>
                </a:solidFill>
                <a:sym typeface="Symbol" pitchFamily="18" charset="2"/>
              </a:rPr>
              <a:t></a:t>
            </a:r>
            <a:r>
              <a:rPr lang="en-US" sz="1400" baseline="-25000">
                <a:solidFill>
                  <a:schemeClr val="tx2"/>
                </a:solidFill>
              </a:rPr>
              <a:t>E</a:t>
            </a:r>
            <a:endParaRPr lang="en-US" sz="4400">
              <a:solidFill>
                <a:schemeClr val="tx2"/>
              </a:solidFill>
            </a:endParaRPr>
          </a:p>
        </p:txBody>
      </p:sp>
      <p:cxnSp>
        <p:nvCxnSpPr>
          <p:cNvPr id="114746" name="AutoShape 58"/>
          <p:cNvCxnSpPr>
            <a:cxnSpLocks noChangeShapeType="1"/>
          </p:cNvCxnSpPr>
          <p:nvPr/>
        </p:nvCxnSpPr>
        <p:spPr bwMode="auto">
          <a:xfrm rot="16200000" flipH="1">
            <a:off x="3548063" y="4549775"/>
            <a:ext cx="457200" cy="38100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</p:spPr>
      </p:cxnSp>
      <p:sp>
        <p:nvSpPr>
          <p:cNvPr id="114754" name="Line 66"/>
          <p:cNvSpPr>
            <a:spLocks noChangeShapeType="1"/>
          </p:cNvSpPr>
          <p:nvPr/>
        </p:nvSpPr>
        <p:spPr bwMode="auto">
          <a:xfrm flipV="1">
            <a:off x="2509838" y="4511675"/>
            <a:ext cx="0" cy="110648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14755" name="Picture 67" descr="2-photon"/>
          <p:cNvPicPr>
            <a:picLocks noChangeAspect="1" noChangeArrowheads="1"/>
          </p:cNvPicPr>
          <p:nvPr/>
        </p:nvPicPr>
        <p:blipFill>
          <a:blip r:embed="rId3" cstate="print">
            <a:lum bright="14000" contrast="20000"/>
          </a:blip>
          <a:srcRect/>
          <a:stretch>
            <a:fillRect/>
          </a:stretch>
        </p:blipFill>
        <p:spPr bwMode="auto">
          <a:xfrm>
            <a:off x="6172200" y="2438400"/>
            <a:ext cx="2351088" cy="381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759" name="Line 71"/>
          <p:cNvSpPr>
            <a:spLocks noChangeShapeType="1"/>
          </p:cNvSpPr>
          <p:nvPr/>
        </p:nvSpPr>
        <p:spPr bwMode="auto">
          <a:xfrm flipV="1">
            <a:off x="3048000" y="3444875"/>
            <a:ext cx="0" cy="22098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14761" name="AutoShape 73"/>
          <p:cNvCxnSpPr>
            <a:cxnSpLocks noChangeShapeType="1"/>
          </p:cNvCxnSpPr>
          <p:nvPr/>
        </p:nvCxnSpPr>
        <p:spPr bwMode="auto">
          <a:xfrm rot="16200000">
            <a:off x="2552700" y="4321175"/>
            <a:ext cx="609600" cy="381000"/>
          </a:xfrm>
          <a:prstGeom prst="curvedConnector3">
            <a:avLst>
              <a:gd name="adj1" fmla="val 22912"/>
            </a:avLst>
          </a:prstGeom>
          <a:noFill/>
          <a:ln w="22225">
            <a:solidFill>
              <a:srgbClr val="0000FF"/>
            </a:solidFill>
            <a:round/>
            <a:headEnd/>
            <a:tailEnd type="triangle" w="med" len="med"/>
          </a:ln>
        </p:spPr>
      </p:cxnSp>
      <p:sp>
        <p:nvSpPr>
          <p:cNvPr id="114763" name="Text Box 75"/>
          <p:cNvSpPr txBox="1">
            <a:spLocks noChangeArrowheads="1"/>
          </p:cNvSpPr>
          <p:nvPr/>
        </p:nvSpPr>
        <p:spPr bwMode="auto">
          <a:xfrm>
            <a:off x="2590800" y="4283075"/>
            <a:ext cx="4524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h</a:t>
            </a:r>
            <a:r>
              <a:rPr lang="en-US" sz="1400">
                <a:solidFill>
                  <a:schemeClr val="tx2"/>
                </a:solidFill>
                <a:sym typeface="Symbol" pitchFamily="18" charset="2"/>
              </a:rPr>
              <a:t></a:t>
            </a:r>
            <a:r>
              <a:rPr lang="en-US" sz="1400" baseline="-25000">
                <a:solidFill>
                  <a:schemeClr val="tx2"/>
                </a:solidFill>
              </a:rPr>
              <a:t>A</a:t>
            </a:r>
            <a:endParaRPr lang="en-US" sz="4400">
              <a:solidFill>
                <a:schemeClr val="tx2"/>
              </a:solidFill>
            </a:endParaRPr>
          </a:p>
        </p:txBody>
      </p:sp>
      <p:cxnSp>
        <p:nvCxnSpPr>
          <p:cNvPr id="114765" name="AutoShape 77"/>
          <p:cNvCxnSpPr>
            <a:cxnSpLocks noChangeShapeType="1"/>
          </p:cNvCxnSpPr>
          <p:nvPr/>
        </p:nvCxnSpPr>
        <p:spPr bwMode="auto">
          <a:xfrm rot="16200000">
            <a:off x="1938338" y="4930775"/>
            <a:ext cx="609600" cy="381000"/>
          </a:xfrm>
          <a:prstGeom prst="curvedConnector3">
            <a:avLst>
              <a:gd name="adj1" fmla="val 22912"/>
            </a:avLst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114766" name="Text Box 78"/>
          <p:cNvSpPr txBox="1">
            <a:spLocks noChangeArrowheads="1"/>
          </p:cNvSpPr>
          <p:nvPr/>
        </p:nvSpPr>
        <p:spPr bwMode="auto">
          <a:xfrm>
            <a:off x="1976438" y="4816475"/>
            <a:ext cx="4524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h</a:t>
            </a:r>
            <a:r>
              <a:rPr lang="en-US" sz="1400">
                <a:solidFill>
                  <a:schemeClr val="tx2"/>
                </a:solidFill>
                <a:sym typeface="Symbol" pitchFamily="18" charset="2"/>
              </a:rPr>
              <a:t></a:t>
            </a:r>
            <a:r>
              <a:rPr lang="en-US" sz="1400" baseline="-25000">
                <a:solidFill>
                  <a:schemeClr val="tx2"/>
                </a:solidFill>
              </a:rPr>
              <a:t>A</a:t>
            </a:r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114767" name="Rectangle 79"/>
          <p:cNvSpPr>
            <a:spLocks noChangeArrowheads="1"/>
          </p:cNvSpPr>
          <p:nvPr/>
        </p:nvSpPr>
        <p:spPr bwMode="auto">
          <a:xfrm>
            <a:off x="5867400" y="6400800"/>
            <a:ext cx="32083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Brad Amos, MRC, Cambridge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ChangeArrowheads="1"/>
          </p:cNvSpPr>
          <p:nvPr/>
        </p:nvSpPr>
        <p:spPr bwMode="auto">
          <a:xfrm>
            <a:off x="838200" y="417513"/>
            <a:ext cx="7620000" cy="95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>
                <a:solidFill>
                  <a:schemeClr val="tx2"/>
                </a:solidFill>
                <a:latin typeface="Chalkboard" charset="0"/>
              </a:rPr>
              <a:t>Jablonski diagram</a:t>
            </a:r>
          </a:p>
          <a:p>
            <a:pPr algn="ctr">
              <a:lnSpc>
                <a:spcPct val="90000"/>
              </a:lnSpc>
            </a:pPr>
            <a:r>
              <a:rPr lang="en-US" sz="2400">
                <a:solidFill>
                  <a:schemeClr val="tx2"/>
                </a:solidFill>
                <a:latin typeface="Chalkboard" charset="0"/>
              </a:rPr>
              <a:t>(Molecular energy diagram)</a:t>
            </a:r>
          </a:p>
        </p:txBody>
      </p:sp>
      <p:sp>
        <p:nvSpPr>
          <p:cNvPr id="197635" name="Line 3"/>
          <p:cNvSpPr>
            <a:spLocks noChangeShapeType="1"/>
          </p:cNvSpPr>
          <p:nvPr/>
        </p:nvSpPr>
        <p:spPr bwMode="auto">
          <a:xfrm flipH="1">
            <a:off x="3536950" y="657225"/>
            <a:ext cx="134938" cy="93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7636" name="Group 4"/>
          <p:cNvGrpSpPr>
            <a:grpSpLocks/>
          </p:cNvGrpSpPr>
          <p:nvPr/>
        </p:nvGrpSpPr>
        <p:grpSpPr bwMode="auto">
          <a:xfrm>
            <a:off x="2514600" y="5867400"/>
            <a:ext cx="1371600" cy="457200"/>
            <a:chOff x="864" y="3168"/>
            <a:chExt cx="864" cy="288"/>
          </a:xfrm>
        </p:grpSpPr>
        <p:sp>
          <p:nvSpPr>
            <p:cNvPr id="197637" name="Line 5"/>
            <p:cNvSpPr>
              <a:spLocks noChangeShapeType="1"/>
            </p:cNvSpPr>
            <p:nvPr/>
          </p:nvSpPr>
          <p:spPr bwMode="auto">
            <a:xfrm>
              <a:off x="864" y="3168"/>
              <a:ext cx="864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38" name="Line 6"/>
            <p:cNvSpPr>
              <a:spLocks noChangeShapeType="1"/>
            </p:cNvSpPr>
            <p:nvPr/>
          </p:nvSpPr>
          <p:spPr bwMode="auto">
            <a:xfrm>
              <a:off x="864" y="3264"/>
              <a:ext cx="864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39" name="Line 7"/>
            <p:cNvSpPr>
              <a:spLocks noChangeShapeType="1"/>
            </p:cNvSpPr>
            <p:nvPr/>
          </p:nvSpPr>
          <p:spPr bwMode="auto">
            <a:xfrm>
              <a:off x="864" y="3360"/>
              <a:ext cx="864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40" name="Line 8"/>
            <p:cNvSpPr>
              <a:spLocks noChangeShapeType="1"/>
            </p:cNvSpPr>
            <p:nvPr/>
          </p:nvSpPr>
          <p:spPr bwMode="auto">
            <a:xfrm>
              <a:off x="864" y="3456"/>
              <a:ext cx="864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7641" name="Group 9"/>
          <p:cNvGrpSpPr>
            <a:grpSpLocks/>
          </p:cNvGrpSpPr>
          <p:nvPr/>
        </p:nvGrpSpPr>
        <p:grpSpPr bwMode="auto">
          <a:xfrm>
            <a:off x="2514600" y="3810000"/>
            <a:ext cx="1371600" cy="457200"/>
            <a:chOff x="864" y="3168"/>
            <a:chExt cx="864" cy="288"/>
          </a:xfrm>
        </p:grpSpPr>
        <p:sp>
          <p:nvSpPr>
            <p:cNvPr id="197642" name="Line 10"/>
            <p:cNvSpPr>
              <a:spLocks noChangeShapeType="1"/>
            </p:cNvSpPr>
            <p:nvPr/>
          </p:nvSpPr>
          <p:spPr bwMode="auto">
            <a:xfrm>
              <a:off x="864" y="3168"/>
              <a:ext cx="864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43" name="Line 11"/>
            <p:cNvSpPr>
              <a:spLocks noChangeShapeType="1"/>
            </p:cNvSpPr>
            <p:nvPr/>
          </p:nvSpPr>
          <p:spPr bwMode="auto">
            <a:xfrm>
              <a:off x="864" y="3264"/>
              <a:ext cx="864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44" name="Line 12"/>
            <p:cNvSpPr>
              <a:spLocks noChangeShapeType="1"/>
            </p:cNvSpPr>
            <p:nvPr/>
          </p:nvSpPr>
          <p:spPr bwMode="auto">
            <a:xfrm>
              <a:off x="864" y="3360"/>
              <a:ext cx="864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45" name="Line 13"/>
            <p:cNvSpPr>
              <a:spLocks noChangeShapeType="1"/>
            </p:cNvSpPr>
            <p:nvPr/>
          </p:nvSpPr>
          <p:spPr bwMode="auto">
            <a:xfrm>
              <a:off x="864" y="3456"/>
              <a:ext cx="864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7646" name="Group 14"/>
          <p:cNvGrpSpPr>
            <a:grpSpLocks/>
          </p:cNvGrpSpPr>
          <p:nvPr/>
        </p:nvGrpSpPr>
        <p:grpSpPr bwMode="auto">
          <a:xfrm>
            <a:off x="2514600" y="2514600"/>
            <a:ext cx="1371600" cy="457200"/>
            <a:chOff x="864" y="3168"/>
            <a:chExt cx="864" cy="288"/>
          </a:xfrm>
        </p:grpSpPr>
        <p:sp>
          <p:nvSpPr>
            <p:cNvPr id="197647" name="Line 15"/>
            <p:cNvSpPr>
              <a:spLocks noChangeShapeType="1"/>
            </p:cNvSpPr>
            <p:nvPr/>
          </p:nvSpPr>
          <p:spPr bwMode="auto">
            <a:xfrm>
              <a:off x="864" y="3168"/>
              <a:ext cx="864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48" name="Line 16"/>
            <p:cNvSpPr>
              <a:spLocks noChangeShapeType="1"/>
            </p:cNvSpPr>
            <p:nvPr/>
          </p:nvSpPr>
          <p:spPr bwMode="auto">
            <a:xfrm>
              <a:off x="864" y="3264"/>
              <a:ext cx="864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49" name="Line 17"/>
            <p:cNvSpPr>
              <a:spLocks noChangeShapeType="1"/>
            </p:cNvSpPr>
            <p:nvPr/>
          </p:nvSpPr>
          <p:spPr bwMode="auto">
            <a:xfrm>
              <a:off x="864" y="3360"/>
              <a:ext cx="864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50" name="Line 18"/>
            <p:cNvSpPr>
              <a:spLocks noChangeShapeType="1"/>
            </p:cNvSpPr>
            <p:nvPr/>
          </p:nvSpPr>
          <p:spPr bwMode="auto">
            <a:xfrm>
              <a:off x="864" y="3456"/>
              <a:ext cx="864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7651" name="Group 19"/>
          <p:cNvGrpSpPr>
            <a:grpSpLocks/>
          </p:cNvGrpSpPr>
          <p:nvPr/>
        </p:nvGrpSpPr>
        <p:grpSpPr bwMode="auto">
          <a:xfrm>
            <a:off x="5562600" y="4343400"/>
            <a:ext cx="1371600" cy="457200"/>
            <a:chOff x="864" y="3168"/>
            <a:chExt cx="864" cy="288"/>
          </a:xfrm>
        </p:grpSpPr>
        <p:sp>
          <p:nvSpPr>
            <p:cNvPr id="197652" name="Line 20"/>
            <p:cNvSpPr>
              <a:spLocks noChangeShapeType="1"/>
            </p:cNvSpPr>
            <p:nvPr/>
          </p:nvSpPr>
          <p:spPr bwMode="auto">
            <a:xfrm>
              <a:off x="864" y="3168"/>
              <a:ext cx="864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53" name="Line 21"/>
            <p:cNvSpPr>
              <a:spLocks noChangeShapeType="1"/>
            </p:cNvSpPr>
            <p:nvPr/>
          </p:nvSpPr>
          <p:spPr bwMode="auto">
            <a:xfrm>
              <a:off x="864" y="3264"/>
              <a:ext cx="864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54" name="Line 22"/>
            <p:cNvSpPr>
              <a:spLocks noChangeShapeType="1"/>
            </p:cNvSpPr>
            <p:nvPr/>
          </p:nvSpPr>
          <p:spPr bwMode="auto">
            <a:xfrm>
              <a:off x="864" y="3360"/>
              <a:ext cx="864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55" name="Line 23"/>
            <p:cNvSpPr>
              <a:spLocks noChangeShapeType="1"/>
            </p:cNvSpPr>
            <p:nvPr/>
          </p:nvSpPr>
          <p:spPr bwMode="auto">
            <a:xfrm>
              <a:off x="864" y="3456"/>
              <a:ext cx="864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7656" name="Group 24"/>
          <p:cNvGrpSpPr>
            <a:grpSpLocks/>
          </p:cNvGrpSpPr>
          <p:nvPr/>
        </p:nvGrpSpPr>
        <p:grpSpPr bwMode="auto">
          <a:xfrm>
            <a:off x="5562600" y="2743200"/>
            <a:ext cx="1371600" cy="457200"/>
            <a:chOff x="864" y="3168"/>
            <a:chExt cx="864" cy="288"/>
          </a:xfrm>
        </p:grpSpPr>
        <p:sp>
          <p:nvSpPr>
            <p:cNvPr id="197657" name="Line 25"/>
            <p:cNvSpPr>
              <a:spLocks noChangeShapeType="1"/>
            </p:cNvSpPr>
            <p:nvPr/>
          </p:nvSpPr>
          <p:spPr bwMode="auto">
            <a:xfrm>
              <a:off x="864" y="3168"/>
              <a:ext cx="864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58" name="Line 26"/>
            <p:cNvSpPr>
              <a:spLocks noChangeShapeType="1"/>
            </p:cNvSpPr>
            <p:nvPr/>
          </p:nvSpPr>
          <p:spPr bwMode="auto">
            <a:xfrm>
              <a:off x="864" y="3264"/>
              <a:ext cx="864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59" name="Line 27"/>
            <p:cNvSpPr>
              <a:spLocks noChangeShapeType="1"/>
            </p:cNvSpPr>
            <p:nvPr/>
          </p:nvSpPr>
          <p:spPr bwMode="auto">
            <a:xfrm>
              <a:off x="864" y="3360"/>
              <a:ext cx="864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60" name="Line 28"/>
            <p:cNvSpPr>
              <a:spLocks noChangeShapeType="1"/>
            </p:cNvSpPr>
            <p:nvPr/>
          </p:nvSpPr>
          <p:spPr bwMode="auto">
            <a:xfrm>
              <a:off x="864" y="3456"/>
              <a:ext cx="864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7661" name="Rectangle 29"/>
          <p:cNvSpPr>
            <a:spLocks noChangeArrowheads="1"/>
          </p:cNvSpPr>
          <p:nvPr/>
        </p:nvSpPr>
        <p:spPr bwMode="auto">
          <a:xfrm>
            <a:off x="2286000" y="1638300"/>
            <a:ext cx="1811338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latin typeface="Chalkboard" charset="0"/>
              </a:rPr>
              <a:t>Singlet states</a:t>
            </a:r>
          </a:p>
          <a:p>
            <a:pPr algn="ctr"/>
            <a:r>
              <a:rPr lang="en-US" sz="2000">
                <a:solidFill>
                  <a:schemeClr val="accent2"/>
                </a:solidFill>
                <a:latin typeface="Chalkboard" charset="0"/>
              </a:rPr>
              <a:t>Spin S=0</a:t>
            </a:r>
          </a:p>
        </p:txBody>
      </p:sp>
      <p:sp>
        <p:nvSpPr>
          <p:cNvPr id="197662" name="Rectangle 30"/>
          <p:cNvSpPr>
            <a:spLocks noChangeArrowheads="1"/>
          </p:cNvSpPr>
          <p:nvPr/>
        </p:nvSpPr>
        <p:spPr bwMode="auto">
          <a:xfrm>
            <a:off x="5257800" y="1638300"/>
            <a:ext cx="1789113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latin typeface="Chalkboard" charset="0"/>
              </a:rPr>
              <a:t>Triplet states</a:t>
            </a:r>
          </a:p>
          <a:p>
            <a:pPr algn="ctr"/>
            <a:r>
              <a:rPr lang="en-US" sz="2000">
                <a:solidFill>
                  <a:schemeClr val="accent2"/>
                </a:solidFill>
                <a:latin typeface="Chalkboard" charset="0"/>
              </a:rPr>
              <a:t>Spin S=1</a:t>
            </a:r>
          </a:p>
        </p:txBody>
      </p:sp>
      <p:sp>
        <p:nvSpPr>
          <p:cNvPr id="197663" name="Rectangle 31"/>
          <p:cNvSpPr>
            <a:spLocks noChangeArrowheads="1"/>
          </p:cNvSpPr>
          <p:nvPr/>
        </p:nvSpPr>
        <p:spPr bwMode="auto">
          <a:xfrm>
            <a:off x="1714500" y="5867400"/>
            <a:ext cx="500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S</a:t>
            </a:r>
            <a:r>
              <a:rPr lang="en-US" sz="2400" baseline="-25000">
                <a:latin typeface="Helvetica" pitchFamily="34" charset="0"/>
              </a:rPr>
              <a:t>0</a:t>
            </a:r>
            <a:endParaRPr lang="en-US" sz="2400">
              <a:latin typeface="Chalkboard" charset="0"/>
            </a:endParaRPr>
          </a:p>
        </p:txBody>
      </p:sp>
      <p:sp>
        <p:nvSpPr>
          <p:cNvPr id="197664" name="Rectangle 32"/>
          <p:cNvSpPr>
            <a:spLocks noChangeArrowheads="1"/>
          </p:cNvSpPr>
          <p:nvPr/>
        </p:nvSpPr>
        <p:spPr bwMode="auto">
          <a:xfrm>
            <a:off x="1714500" y="3810000"/>
            <a:ext cx="500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S</a:t>
            </a:r>
            <a:r>
              <a:rPr lang="en-US" sz="2400" baseline="-25000">
                <a:latin typeface="Helvetica" pitchFamily="34" charset="0"/>
              </a:rPr>
              <a:t>1</a:t>
            </a:r>
            <a:endParaRPr lang="en-US" sz="2400">
              <a:latin typeface="Chalkboard" charset="0"/>
            </a:endParaRPr>
          </a:p>
        </p:txBody>
      </p:sp>
      <p:sp>
        <p:nvSpPr>
          <p:cNvPr id="197665" name="Rectangle 33"/>
          <p:cNvSpPr>
            <a:spLocks noChangeArrowheads="1"/>
          </p:cNvSpPr>
          <p:nvPr/>
        </p:nvSpPr>
        <p:spPr bwMode="auto">
          <a:xfrm>
            <a:off x="1714500" y="2514600"/>
            <a:ext cx="500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S</a:t>
            </a:r>
            <a:r>
              <a:rPr lang="en-US" sz="2400" baseline="-25000">
                <a:latin typeface="Helvetica" pitchFamily="34" charset="0"/>
              </a:rPr>
              <a:t>2</a:t>
            </a:r>
            <a:endParaRPr lang="en-US" sz="2400">
              <a:latin typeface="Chalkboard" charset="0"/>
            </a:endParaRPr>
          </a:p>
        </p:txBody>
      </p:sp>
      <p:sp>
        <p:nvSpPr>
          <p:cNvPr id="197666" name="Line 34"/>
          <p:cNvSpPr>
            <a:spLocks noChangeShapeType="1"/>
          </p:cNvSpPr>
          <p:nvPr/>
        </p:nvSpPr>
        <p:spPr bwMode="auto">
          <a:xfrm flipV="1">
            <a:off x="2743200" y="3962400"/>
            <a:ext cx="0" cy="2362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7667" name="Freeform 35"/>
          <p:cNvSpPr>
            <a:spLocks/>
          </p:cNvSpPr>
          <p:nvPr/>
        </p:nvSpPr>
        <p:spPr bwMode="auto">
          <a:xfrm rot="1596976">
            <a:off x="2743200" y="3962400"/>
            <a:ext cx="762000" cy="152400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288" y="0"/>
              </a:cxn>
              <a:cxn ang="0">
                <a:pos x="384" y="96"/>
              </a:cxn>
              <a:cxn ang="0">
                <a:pos x="480" y="0"/>
              </a:cxn>
              <a:cxn ang="0">
                <a:pos x="576" y="96"/>
              </a:cxn>
            </a:cxnLst>
            <a:rect l="0" t="0" r="r" b="b"/>
            <a:pathLst>
              <a:path w="576" h="96">
                <a:moveTo>
                  <a:pt x="0" y="96"/>
                </a:moveTo>
                <a:cubicBezTo>
                  <a:pt x="16" y="80"/>
                  <a:pt x="64" y="0"/>
                  <a:pt x="96" y="0"/>
                </a:cubicBezTo>
                <a:cubicBezTo>
                  <a:pt x="128" y="0"/>
                  <a:pt x="160" y="96"/>
                  <a:pt x="192" y="96"/>
                </a:cubicBezTo>
                <a:cubicBezTo>
                  <a:pt x="224" y="96"/>
                  <a:pt x="256" y="0"/>
                  <a:pt x="288" y="0"/>
                </a:cubicBezTo>
                <a:cubicBezTo>
                  <a:pt x="320" y="0"/>
                  <a:pt x="352" y="96"/>
                  <a:pt x="384" y="96"/>
                </a:cubicBezTo>
                <a:cubicBezTo>
                  <a:pt x="416" y="96"/>
                  <a:pt x="448" y="0"/>
                  <a:pt x="480" y="0"/>
                </a:cubicBezTo>
                <a:cubicBezTo>
                  <a:pt x="512" y="0"/>
                  <a:pt x="556" y="76"/>
                  <a:pt x="576" y="9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7668" name="Line 36"/>
          <p:cNvSpPr>
            <a:spLocks noChangeShapeType="1"/>
          </p:cNvSpPr>
          <p:nvPr/>
        </p:nvSpPr>
        <p:spPr bwMode="auto">
          <a:xfrm flipH="1" flipV="1">
            <a:off x="3429000" y="4267200"/>
            <a:ext cx="22098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7669" name="Freeform 37"/>
          <p:cNvSpPr>
            <a:spLocks/>
          </p:cNvSpPr>
          <p:nvPr/>
        </p:nvSpPr>
        <p:spPr bwMode="auto">
          <a:xfrm rot="20628683" flipH="1">
            <a:off x="2717800" y="6061075"/>
            <a:ext cx="914400" cy="92075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288" y="0"/>
              </a:cxn>
              <a:cxn ang="0">
                <a:pos x="384" y="96"/>
              </a:cxn>
              <a:cxn ang="0">
                <a:pos x="480" y="0"/>
              </a:cxn>
              <a:cxn ang="0">
                <a:pos x="576" y="96"/>
              </a:cxn>
            </a:cxnLst>
            <a:rect l="0" t="0" r="r" b="b"/>
            <a:pathLst>
              <a:path w="576" h="96">
                <a:moveTo>
                  <a:pt x="0" y="96"/>
                </a:moveTo>
                <a:cubicBezTo>
                  <a:pt x="16" y="80"/>
                  <a:pt x="64" y="0"/>
                  <a:pt x="96" y="0"/>
                </a:cubicBezTo>
                <a:cubicBezTo>
                  <a:pt x="128" y="0"/>
                  <a:pt x="160" y="96"/>
                  <a:pt x="192" y="96"/>
                </a:cubicBezTo>
                <a:cubicBezTo>
                  <a:pt x="224" y="96"/>
                  <a:pt x="256" y="0"/>
                  <a:pt x="288" y="0"/>
                </a:cubicBezTo>
                <a:cubicBezTo>
                  <a:pt x="320" y="0"/>
                  <a:pt x="352" y="96"/>
                  <a:pt x="384" y="96"/>
                </a:cubicBezTo>
                <a:cubicBezTo>
                  <a:pt x="416" y="96"/>
                  <a:pt x="448" y="0"/>
                  <a:pt x="480" y="0"/>
                </a:cubicBezTo>
                <a:cubicBezTo>
                  <a:pt x="512" y="0"/>
                  <a:pt x="556" y="76"/>
                  <a:pt x="576" y="9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7670" name="Freeform 38"/>
          <p:cNvSpPr>
            <a:spLocks/>
          </p:cNvSpPr>
          <p:nvPr/>
        </p:nvSpPr>
        <p:spPr bwMode="auto">
          <a:xfrm>
            <a:off x="5181600" y="5334000"/>
            <a:ext cx="1033463" cy="152400"/>
          </a:xfrm>
          <a:custGeom>
            <a:avLst/>
            <a:gdLst/>
            <a:ahLst/>
            <a:cxnLst>
              <a:cxn ang="0">
                <a:pos x="0" y="21"/>
              </a:cxn>
              <a:cxn ang="0">
                <a:pos x="85" y="96"/>
              </a:cxn>
              <a:cxn ang="0">
                <a:pos x="181" y="0"/>
              </a:cxn>
              <a:cxn ang="0">
                <a:pos x="277" y="96"/>
              </a:cxn>
              <a:cxn ang="0">
                <a:pos x="373" y="0"/>
              </a:cxn>
              <a:cxn ang="0">
                <a:pos x="469" y="96"/>
              </a:cxn>
              <a:cxn ang="0">
                <a:pos x="565" y="0"/>
              </a:cxn>
              <a:cxn ang="0">
                <a:pos x="651" y="69"/>
              </a:cxn>
            </a:cxnLst>
            <a:rect l="0" t="0" r="r" b="b"/>
            <a:pathLst>
              <a:path w="651" h="96">
                <a:moveTo>
                  <a:pt x="0" y="21"/>
                </a:moveTo>
                <a:cubicBezTo>
                  <a:pt x="37" y="37"/>
                  <a:pt x="53" y="96"/>
                  <a:pt x="85" y="96"/>
                </a:cubicBezTo>
                <a:cubicBezTo>
                  <a:pt x="117" y="96"/>
                  <a:pt x="149" y="0"/>
                  <a:pt x="181" y="0"/>
                </a:cubicBezTo>
                <a:cubicBezTo>
                  <a:pt x="213" y="0"/>
                  <a:pt x="245" y="96"/>
                  <a:pt x="277" y="96"/>
                </a:cubicBezTo>
                <a:cubicBezTo>
                  <a:pt x="309" y="96"/>
                  <a:pt x="341" y="0"/>
                  <a:pt x="373" y="0"/>
                </a:cubicBezTo>
                <a:cubicBezTo>
                  <a:pt x="405" y="0"/>
                  <a:pt x="437" y="96"/>
                  <a:pt x="469" y="96"/>
                </a:cubicBezTo>
                <a:cubicBezTo>
                  <a:pt x="501" y="96"/>
                  <a:pt x="533" y="0"/>
                  <a:pt x="565" y="0"/>
                </a:cubicBezTo>
                <a:cubicBezTo>
                  <a:pt x="597" y="0"/>
                  <a:pt x="597" y="64"/>
                  <a:pt x="651" y="69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7671" name="Freeform 39"/>
          <p:cNvSpPr>
            <a:spLocks/>
          </p:cNvSpPr>
          <p:nvPr/>
        </p:nvSpPr>
        <p:spPr bwMode="auto">
          <a:xfrm flipV="1">
            <a:off x="1600200" y="4953000"/>
            <a:ext cx="1016000" cy="152400"/>
          </a:xfrm>
          <a:custGeom>
            <a:avLst/>
            <a:gdLst/>
            <a:ahLst/>
            <a:cxnLst>
              <a:cxn ang="0">
                <a:pos x="0" y="21"/>
              </a:cxn>
              <a:cxn ang="0">
                <a:pos x="85" y="96"/>
              </a:cxn>
              <a:cxn ang="0">
                <a:pos x="181" y="0"/>
              </a:cxn>
              <a:cxn ang="0">
                <a:pos x="277" y="96"/>
              </a:cxn>
              <a:cxn ang="0">
                <a:pos x="373" y="0"/>
              </a:cxn>
              <a:cxn ang="0">
                <a:pos x="469" y="96"/>
              </a:cxn>
              <a:cxn ang="0">
                <a:pos x="565" y="0"/>
              </a:cxn>
              <a:cxn ang="0">
                <a:pos x="640" y="85"/>
              </a:cxn>
            </a:cxnLst>
            <a:rect l="0" t="0" r="r" b="b"/>
            <a:pathLst>
              <a:path w="640" h="96">
                <a:moveTo>
                  <a:pt x="0" y="21"/>
                </a:moveTo>
                <a:cubicBezTo>
                  <a:pt x="37" y="37"/>
                  <a:pt x="53" y="96"/>
                  <a:pt x="85" y="96"/>
                </a:cubicBezTo>
                <a:cubicBezTo>
                  <a:pt x="117" y="96"/>
                  <a:pt x="149" y="0"/>
                  <a:pt x="181" y="0"/>
                </a:cubicBezTo>
                <a:cubicBezTo>
                  <a:pt x="213" y="0"/>
                  <a:pt x="245" y="96"/>
                  <a:pt x="277" y="96"/>
                </a:cubicBezTo>
                <a:cubicBezTo>
                  <a:pt x="309" y="96"/>
                  <a:pt x="341" y="0"/>
                  <a:pt x="373" y="0"/>
                </a:cubicBezTo>
                <a:cubicBezTo>
                  <a:pt x="405" y="0"/>
                  <a:pt x="437" y="96"/>
                  <a:pt x="469" y="96"/>
                </a:cubicBezTo>
                <a:cubicBezTo>
                  <a:pt x="501" y="96"/>
                  <a:pt x="533" y="0"/>
                  <a:pt x="565" y="0"/>
                </a:cubicBezTo>
                <a:cubicBezTo>
                  <a:pt x="597" y="0"/>
                  <a:pt x="597" y="59"/>
                  <a:pt x="640" y="85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7672" name="Rectangle 40"/>
          <p:cNvSpPr>
            <a:spLocks noChangeArrowheads="1"/>
          </p:cNvSpPr>
          <p:nvPr/>
        </p:nvSpPr>
        <p:spPr bwMode="auto">
          <a:xfrm>
            <a:off x="6248400" y="5105400"/>
            <a:ext cx="13096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" pitchFamily="34" charset="0"/>
                <a:sym typeface="Symbol" pitchFamily="18" charset="2"/>
              </a:rPr>
              <a:t></a:t>
            </a:r>
            <a:r>
              <a:rPr lang="en-US" sz="2800" baseline="-25000">
                <a:solidFill>
                  <a:srgbClr val="FF0000"/>
                </a:solidFill>
                <a:latin typeface="Helvetica" pitchFamily="34" charset="0"/>
              </a:rPr>
              <a:t>phospho</a:t>
            </a:r>
          </a:p>
        </p:txBody>
      </p:sp>
      <p:sp>
        <p:nvSpPr>
          <p:cNvPr id="197673" name="Rectangle 41"/>
          <p:cNvSpPr>
            <a:spLocks noChangeArrowheads="1"/>
          </p:cNvSpPr>
          <p:nvPr/>
        </p:nvSpPr>
        <p:spPr bwMode="auto">
          <a:xfrm>
            <a:off x="762000" y="4800600"/>
            <a:ext cx="7556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00FF"/>
                </a:solidFill>
                <a:latin typeface="Helvetica" pitchFamily="34" charset="0"/>
                <a:sym typeface="Symbol" pitchFamily="18" charset="2"/>
              </a:rPr>
              <a:t></a:t>
            </a:r>
            <a:r>
              <a:rPr lang="en-US" sz="2800" baseline="-25000">
                <a:solidFill>
                  <a:srgbClr val="0000FF"/>
                </a:solidFill>
                <a:latin typeface="Helvetica" pitchFamily="34" charset="0"/>
              </a:rPr>
              <a:t>exc</a:t>
            </a:r>
          </a:p>
        </p:txBody>
      </p:sp>
      <p:sp>
        <p:nvSpPr>
          <p:cNvPr id="197674" name="Rectangle 42"/>
          <p:cNvSpPr>
            <a:spLocks noChangeArrowheads="1"/>
          </p:cNvSpPr>
          <p:nvPr/>
        </p:nvSpPr>
        <p:spPr bwMode="auto">
          <a:xfrm>
            <a:off x="7086600" y="4267200"/>
            <a:ext cx="48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T</a:t>
            </a:r>
            <a:r>
              <a:rPr lang="en-US" sz="2400" baseline="-25000">
                <a:latin typeface="Helvetica" pitchFamily="34" charset="0"/>
              </a:rPr>
              <a:t>1</a:t>
            </a:r>
            <a:endParaRPr lang="en-US" sz="2400">
              <a:latin typeface="Chalkboard" charset="0"/>
            </a:endParaRPr>
          </a:p>
        </p:txBody>
      </p:sp>
      <p:sp>
        <p:nvSpPr>
          <p:cNvPr id="197675" name="Rectangle 43"/>
          <p:cNvSpPr>
            <a:spLocks noChangeArrowheads="1"/>
          </p:cNvSpPr>
          <p:nvPr/>
        </p:nvSpPr>
        <p:spPr bwMode="auto">
          <a:xfrm>
            <a:off x="7086600" y="2743200"/>
            <a:ext cx="48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T</a:t>
            </a:r>
            <a:r>
              <a:rPr lang="en-US" sz="2400" baseline="-25000">
                <a:latin typeface="Helvetica" pitchFamily="34" charset="0"/>
              </a:rPr>
              <a:t>2</a:t>
            </a:r>
            <a:endParaRPr lang="en-US" sz="2400">
              <a:latin typeface="Chalkboard" charset="0"/>
            </a:endParaRPr>
          </a:p>
        </p:txBody>
      </p:sp>
      <p:sp>
        <p:nvSpPr>
          <p:cNvPr id="197676" name="Freeform 44"/>
          <p:cNvSpPr>
            <a:spLocks/>
          </p:cNvSpPr>
          <p:nvPr/>
        </p:nvSpPr>
        <p:spPr bwMode="auto">
          <a:xfrm rot="1596976">
            <a:off x="5638800" y="4495800"/>
            <a:ext cx="762000" cy="152400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288" y="0"/>
              </a:cxn>
              <a:cxn ang="0">
                <a:pos x="384" y="96"/>
              </a:cxn>
              <a:cxn ang="0">
                <a:pos x="480" y="0"/>
              </a:cxn>
              <a:cxn ang="0">
                <a:pos x="576" y="96"/>
              </a:cxn>
            </a:cxnLst>
            <a:rect l="0" t="0" r="r" b="b"/>
            <a:pathLst>
              <a:path w="576" h="96">
                <a:moveTo>
                  <a:pt x="0" y="96"/>
                </a:moveTo>
                <a:cubicBezTo>
                  <a:pt x="16" y="80"/>
                  <a:pt x="64" y="0"/>
                  <a:pt x="96" y="0"/>
                </a:cubicBezTo>
                <a:cubicBezTo>
                  <a:pt x="128" y="0"/>
                  <a:pt x="160" y="96"/>
                  <a:pt x="192" y="96"/>
                </a:cubicBezTo>
                <a:cubicBezTo>
                  <a:pt x="224" y="96"/>
                  <a:pt x="256" y="0"/>
                  <a:pt x="288" y="0"/>
                </a:cubicBezTo>
                <a:cubicBezTo>
                  <a:pt x="320" y="0"/>
                  <a:pt x="352" y="96"/>
                  <a:pt x="384" y="96"/>
                </a:cubicBezTo>
                <a:cubicBezTo>
                  <a:pt x="416" y="96"/>
                  <a:pt x="448" y="0"/>
                  <a:pt x="480" y="0"/>
                </a:cubicBezTo>
                <a:cubicBezTo>
                  <a:pt x="512" y="0"/>
                  <a:pt x="556" y="76"/>
                  <a:pt x="576" y="9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7677" name="Line 45"/>
          <p:cNvSpPr>
            <a:spLocks noChangeShapeType="1"/>
          </p:cNvSpPr>
          <p:nvPr/>
        </p:nvSpPr>
        <p:spPr bwMode="auto">
          <a:xfrm flipV="1">
            <a:off x="3581400" y="4800600"/>
            <a:ext cx="2743200" cy="1219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7678" name="Oval 46"/>
          <p:cNvSpPr>
            <a:spLocks noChangeArrowheads="1"/>
          </p:cNvSpPr>
          <p:nvPr/>
        </p:nvSpPr>
        <p:spPr bwMode="auto">
          <a:xfrm>
            <a:off x="2706688" y="628491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7679" name="Oval 47"/>
          <p:cNvSpPr>
            <a:spLocks noChangeArrowheads="1"/>
          </p:cNvSpPr>
          <p:nvPr/>
        </p:nvSpPr>
        <p:spPr bwMode="auto">
          <a:xfrm>
            <a:off x="2711450" y="392271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7680" name="Oval 48"/>
          <p:cNvSpPr>
            <a:spLocks noChangeArrowheads="1"/>
          </p:cNvSpPr>
          <p:nvPr/>
        </p:nvSpPr>
        <p:spPr bwMode="auto">
          <a:xfrm>
            <a:off x="3397250" y="42354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7681" name="Oval 49"/>
          <p:cNvSpPr>
            <a:spLocks noChangeArrowheads="1"/>
          </p:cNvSpPr>
          <p:nvPr/>
        </p:nvSpPr>
        <p:spPr bwMode="auto">
          <a:xfrm>
            <a:off x="6284913" y="47688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7682" name="Oval 50"/>
          <p:cNvSpPr>
            <a:spLocks noChangeArrowheads="1"/>
          </p:cNvSpPr>
          <p:nvPr/>
        </p:nvSpPr>
        <p:spPr bwMode="auto">
          <a:xfrm>
            <a:off x="3581400" y="59753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>
              <a:latin typeface="Times" pitchFamily="18" charset="0"/>
            </a:endParaRPr>
          </a:p>
        </p:txBody>
      </p:sp>
      <p:sp>
        <p:nvSpPr>
          <p:cNvPr id="197683" name="AutoShape 51"/>
          <p:cNvSpPr>
            <a:spLocks noChangeArrowheads="1"/>
          </p:cNvSpPr>
          <p:nvPr/>
        </p:nvSpPr>
        <p:spPr bwMode="auto">
          <a:xfrm>
            <a:off x="5537200" y="5843588"/>
            <a:ext cx="3059113" cy="573087"/>
          </a:xfrm>
          <a:prstGeom prst="roundRect">
            <a:avLst>
              <a:gd name="adj" fmla="val 16667"/>
            </a:avLst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" pitchFamily="34" charset="0"/>
              </a:rPr>
              <a:t>phosphorescence</a:t>
            </a:r>
          </a:p>
        </p:txBody>
      </p:sp>
      <p:sp>
        <p:nvSpPr>
          <p:cNvPr id="197684" name="Rectangle 52"/>
          <p:cNvSpPr>
            <a:spLocks noChangeArrowheads="1"/>
          </p:cNvSpPr>
          <p:nvPr/>
        </p:nvSpPr>
        <p:spPr bwMode="auto">
          <a:xfrm>
            <a:off x="4114800" y="3352800"/>
            <a:ext cx="11303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>
                <a:latin typeface="Helvetica" pitchFamily="34" charset="0"/>
              </a:rPr>
              <a:t>Inter-</a:t>
            </a:r>
          </a:p>
          <a:p>
            <a:pPr algn="ctr"/>
            <a:r>
              <a:rPr lang="en-US" sz="2000">
                <a:latin typeface="Helvetica" pitchFamily="34" charset="0"/>
              </a:rPr>
              <a:t>systems</a:t>
            </a:r>
          </a:p>
          <a:p>
            <a:pPr algn="ctr"/>
            <a:r>
              <a:rPr lang="en-US" sz="2000">
                <a:latin typeface="Helvetica" pitchFamily="34" charset="0"/>
              </a:rPr>
              <a:t>crossing</a:t>
            </a:r>
          </a:p>
        </p:txBody>
      </p:sp>
      <p:sp>
        <p:nvSpPr>
          <p:cNvPr id="197685" name="Oval 53"/>
          <p:cNvSpPr>
            <a:spLocks noChangeArrowheads="1"/>
          </p:cNvSpPr>
          <p:nvPr/>
        </p:nvSpPr>
        <p:spPr bwMode="auto">
          <a:xfrm>
            <a:off x="7620000" y="4343400"/>
            <a:ext cx="1519238" cy="1006475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latin typeface="Chalkboard" charset="0"/>
              </a:rPr>
              <a:t>Lifetime</a:t>
            </a:r>
          </a:p>
          <a:p>
            <a:pPr algn="ctr"/>
            <a:r>
              <a:rPr lang="en-US" sz="2000">
                <a:solidFill>
                  <a:schemeClr val="accent2"/>
                </a:solidFill>
                <a:latin typeface="Chalkboard" charset="0"/>
              </a:rPr>
              <a:t>µs–ms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ChangeArrowheads="1"/>
          </p:cNvSpPr>
          <p:nvPr/>
        </p:nvSpPr>
        <p:spPr bwMode="auto">
          <a:xfrm>
            <a:off x="4191000" y="4743450"/>
            <a:ext cx="1846263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latin typeface="Chalkboard" charset="0"/>
              </a:rPr>
              <a:t>Total spin S=0</a:t>
            </a:r>
          </a:p>
          <a:p>
            <a:pPr algn="ctr"/>
            <a:r>
              <a:rPr lang="en-US" sz="2000">
                <a:solidFill>
                  <a:schemeClr val="accent2"/>
                </a:solidFill>
                <a:latin typeface="Chalkboard" charset="0"/>
              </a:rPr>
              <a:t>Singlet state</a:t>
            </a:r>
          </a:p>
        </p:txBody>
      </p:sp>
      <p:sp>
        <p:nvSpPr>
          <p:cNvPr id="198659" name="Rectangle 3"/>
          <p:cNvSpPr>
            <a:spLocks noChangeArrowheads="1"/>
          </p:cNvSpPr>
          <p:nvPr/>
        </p:nvSpPr>
        <p:spPr bwMode="auto">
          <a:xfrm>
            <a:off x="838200" y="417513"/>
            <a:ext cx="762000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>
                <a:solidFill>
                  <a:schemeClr val="tx2"/>
                </a:solidFill>
                <a:latin typeface="Chalkboard" charset="0"/>
              </a:rPr>
              <a:t>Singlet and Triplet States</a:t>
            </a:r>
            <a:endParaRPr lang="en-US" sz="2400">
              <a:solidFill>
                <a:schemeClr val="tx2"/>
              </a:solidFill>
              <a:latin typeface="Chalkboard" charset="0"/>
            </a:endParaRPr>
          </a:p>
        </p:txBody>
      </p:sp>
      <p:sp>
        <p:nvSpPr>
          <p:cNvPr id="198660" name="Line 4"/>
          <p:cNvSpPr>
            <a:spLocks noChangeShapeType="1"/>
          </p:cNvSpPr>
          <p:nvPr/>
        </p:nvSpPr>
        <p:spPr bwMode="auto">
          <a:xfrm>
            <a:off x="4419600" y="4191000"/>
            <a:ext cx="1371600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8661" name="Rectangle 5"/>
          <p:cNvSpPr>
            <a:spLocks noChangeArrowheads="1"/>
          </p:cNvSpPr>
          <p:nvPr/>
        </p:nvSpPr>
        <p:spPr bwMode="auto">
          <a:xfrm>
            <a:off x="1143000" y="3886200"/>
            <a:ext cx="2847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Highest filled orbital</a:t>
            </a:r>
            <a:endParaRPr lang="en-US" sz="2400">
              <a:latin typeface="Chalkboard" charset="0"/>
            </a:endParaRPr>
          </a:p>
        </p:txBody>
      </p:sp>
      <p:sp>
        <p:nvSpPr>
          <p:cNvPr id="198662" name="Line 6"/>
          <p:cNvSpPr>
            <a:spLocks noChangeShapeType="1"/>
          </p:cNvSpPr>
          <p:nvPr/>
        </p:nvSpPr>
        <p:spPr bwMode="auto">
          <a:xfrm>
            <a:off x="4419600" y="2667000"/>
            <a:ext cx="1371600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8663" name="Rectangle 7"/>
          <p:cNvSpPr>
            <a:spLocks noChangeArrowheads="1"/>
          </p:cNvSpPr>
          <p:nvPr/>
        </p:nvSpPr>
        <p:spPr bwMode="auto">
          <a:xfrm>
            <a:off x="4495800" y="1295400"/>
            <a:ext cx="42338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800080"/>
                </a:solidFill>
                <a:latin typeface="Helvetica" pitchFamily="34" charset="0"/>
              </a:rPr>
              <a:t>Orbital states of </a:t>
            </a:r>
            <a:r>
              <a:rPr lang="en-US" sz="2400" i="1">
                <a:solidFill>
                  <a:srgbClr val="800080"/>
                </a:solidFill>
                <a:latin typeface="Helvetica" pitchFamily="34" charset="0"/>
              </a:rPr>
              <a:t>each electron</a:t>
            </a:r>
            <a:endParaRPr lang="en-US" sz="2400">
              <a:solidFill>
                <a:srgbClr val="800080"/>
              </a:solidFill>
              <a:latin typeface="Chalkboard" charset="0"/>
            </a:endParaRPr>
          </a:p>
        </p:txBody>
      </p:sp>
      <p:sp>
        <p:nvSpPr>
          <p:cNvPr id="198664" name="Rectangle 8"/>
          <p:cNvSpPr>
            <a:spLocks noChangeArrowheads="1"/>
          </p:cNvSpPr>
          <p:nvPr/>
        </p:nvSpPr>
        <p:spPr bwMode="auto">
          <a:xfrm>
            <a:off x="1066800" y="2438400"/>
            <a:ext cx="31194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Lowest unfilled orbital</a:t>
            </a:r>
            <a:endParaRPr lang="en-US" sz="2400">
              <a:latin typeface="Chalkboard" charset="0"/>
            </a:endParaRPr>
          </a:p>
        </p:txBody>
      </p:sp>
      <p:sp>
        <p:nvSpPr>
          <p:cNvPr id="198665" name="Line 9"/>
          <p:cNvSpPr>
            <a:spLocks noChangeShapeType="1"/>
          </p:cNvSpPr>
          <p:nvPr/>
        </p:nvSpPr>
        <p:spPr bwMode="auto">
          <a:xfrm flipV="1">
            <a:off x="4800600" y="3962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8666" name="Line 10"/>
          <p:cNvSpPr>
            <a:spLocks noChangeShapeType="1"/>
          </p:cNvSpPr>
          <p:nvPr/>
        </p:nvSpPr>
        <p:spPr bwMode="auto">
          <a:xfrm flipV="1">
            <a:off x="5105400" y="40386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8667" name="Group 11"/>
          <p:cNvGrpSpPr>
            <a:grpSpLocks/>
          </p:cNvGrpSpPr>
          <p:nvPr/>
        </p:nvGrpSpPr>
        <p:grpSpPr bwMode="auto">
          <a:xfrm>
            <a:off x="3124200" y="2514600"/>
            <a:ext cx="1981200" cy="1371600"/>
            <a:chOff x="1968" y="2016"/>
            <a:chExt cx="1248" cy="864"/>
          </a:xfrm>
        </p:grpSpPr>
        <p:sp>
          <p:nvSpPr>
            <p:cNvPr id="198668" name="Line 12"/>
            <p:cNvSpPr>
              <a:spLocks noChangeShapeType="1"/>
            </p:cNvSpPr>
            <p:nvPr/>
          </p:nvSpPr>
          <p:spPr bwMode="auto">
            <a:xfrm flipV="1">
              <a:off x="3216" y="2016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8669" name="Group 13"/>
            <p:cNvGrpSpPr>
              <a:grpSpLocks/>
            </p:cNvGrpSpPr>
            <p:nvPr/>
          </p:nvGrpSpPr>
          <p:grpSpPr bwMode="auto">
            <a:xfrm>
              <a:off x="1968" y="2304"/>
              <a:ext cx="1248" cy="576"/>
              <a:chOff x="1968" y="2304"/>
              <a:chExt cx="1248" cy="576"/>
            </a:xfrm>
          </p:grpSpPr>
          <p:sp>
            <p:nvSpPr>
              <p:cNvPr id="198670" name="Line 14"/>
              <p:cNvSpPr>
                <a:spLocks noChangeShapeType="1"/>
              </p:cNvSpPr>
              <p:nvPr/>
            </p:nvSpPr>
            <p:spPr bwMode="auto">
              <a:xfrm flipV="1">
                <a:off x="3216" y="2304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accent2"/>
                </a:solidFill>
                <a:prstDash val="dash"/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8671" name="Group 15"/>
              <p:cNvGrpSpPr>
                <a:grpSpLocks/>
              </p:cNvGrpSpPr>
              <p:nvPr/>
            </p:nvGrpSpPr>
            <p:grpSpPr bwMode="auto">
              <a:xfrm>
                <a:off x="1968" y="2448"/>
                <a:ext cx="1168" cy="327"/>
                <a:chOff x="1968" y="2448"/>
                <a:chExt cx="1168" cy="327"/>
              </a:xfrm>
            </p:grpSpPr>
            <p:sp>
              <p:nvSpPr>
                <p:cNvPr id="198672" name="Freeform 16"/>
                <p:cNvSpPr>
                  <a:spLocks/>
                </p:cNvSpPr>
                <p:nvPr/>
              </p:nvSpPr>
              <p:spPr bwMode="auto">
                <a:xfrm flipV="1">
                  <a:off x="2496" y="2544"/>
                  <a:ext cx="640" cy="96"/>
                </a:xfrm>
                <a:custGeom>
                  <a:avLst/>
                  <a:gdLst/>
                  <a:ahLst/>
                  <a:cxnLst>
                    <a:cxn ang="0">
                      <a:pos x="0" y="21"/>
                    </a:cxn>
                    <a:cxn ang="0">
                      <a:pos x="85" y="96"/>
                    </a:cxn>
                    <a:cxn ang="0">
                      <a:pos x="181" y="0"/>
                    </a:cxn>
                    <a:cxn ang="0">
                      <a:pos x="277" y="96"/>
                    </a:cxn>
                    <a:cxn ang="0">
                      <a:pos x="373" y="0"/>
                    </a:cxn>
                    <a:cxn ang="0">
                      <a:pos x="469" y="96"/>
                    </a:cxn>
                    <a:cxn ang="0">
                      <a:pos x="565" y="0"/>
                    </a:cxn>
                    <a:cxn ang="0">
                      <a:pos x="640" y="85"/>
                    </a:cxn>
                  </a:cxnLst>
                  <a:rect l="0" t="0" r="r" b="b"/>
                  <a:pathLst>
                    <a:path w="640" h="96">
                      <a:moveTo>
                        <a:pt x="0" y="21"/>
                      </a:moveTo>
                      <a:cubicBezTo>
                        <a:pt x="37" y="37"/>
                        <a:pt x="53" y="96"/>
                        <a:pt x="85" y="96"/>
                      </a:cubicBezTo>
                      <a:cubicBezTo>
                        <a:pt x="117" y="96"/>
                        <a:pt x="149" y="0"/>
                        <a:pt x="181" y="0"/>
                      </a:cubicBezTo>
                      <a:cubicBezTo>
                        <a:pt x="213" y="0"/>
                        <a:pt x="245" y="96"/>
                        <a:pt x="277" y="96"/>
                      </a:cubicBezTo>
                      <a:cubicBezTo>
                        <a:pt x="309" y="96"/>
                        <a:pt x="341" y="0"/>
                        <a:pt x="373" y="0"/>
                      </a:cubicBezTo>
                      <a:cubicBezTo>
                        <a:pt x="405" y="0"/>
                        <a:pt x="437" y="96"/>
                        <a:pt x="469" y="96"/>
                      </a:cubicBezTo>
                      <a:cubicBezTo>
                        <a:pt x="501" y="96"/>
                        <a:pt x="533" y="0"/>
                        <a:pt x="565" y="0"/>
                      </a:cubicBezTo>
                      <a:cubicBezTo>
                        <a:pt x="597" y="0"/>
                        <a:pt x="597" y="59"/>
                        <a:pt x="640" y="85"/>
                      </a:cubicBezTo>
                    </a:path>
                  </a:pathLst>
                </a:custGeom>
                <a:noFill/>
                <a:ln w="28575" cmpd="sng">
                  <a:solidFill>
                    <a:srgbClr val="0000FF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8673" name="Rectangle 17"/>
                <p:cNvSpPr>
                  <a:spLocks noChangeArrowheads="1"/>
                </p:cNvSpPr>
                <p:nvPr/>
              </p:nvSpPr>
              <p:spPr bwMode="auto">
                <a:xfrm>
                  <a:off x="1968" y="2448"/>
                  <a:ext cx="476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2800">
                      <a:solidFill>
                        <a:srgbClr val="0000FF"/>
                      </a:solidFill>
                      <a:latin typeface="Helvetica" pitchFamily="34" charset="0"/>
                      <a:sym typeface="Symbol" pitchFamily="18" charset="2"/>
                    </a:rPr>
                    <a:t></a:t>
                  </a:r>
                  <a:r>
                    <a:rPr lang="en-US" sz="2800" baseline="-25000">
                      <a:solidFill>
                        <a:srgbClr val="0000FF"/>
                      </a:solidFill>
                      <a:latin typeface="Helvetica" pitchFamily="34" charset="0"/>
                    </a:rPr>
                    <a:t>exc</a:t>
                  </a:r>
                </a:p>
              </p:txBody>
            </p:sp>
          </p:grpSp>
        </p:grpSp>
      </p:grpSp>
      <p:grpSp>
        <p:nvGrpSpPr>
          <p:cNvPr id="198674" name="Group 18"/>
          <p:cNvGrpSpPr>
            <a:grpSpLocks/>
          </p:cNvGrpSpPr>
          <p:nvPr/>
        </p:nvGrpSpPr>
        <p:grpSpPr bwMode="auto">
          <a:xfrm>
            <a:off x="5486400" y="1905000"/>
            <a:ext cx="3316288" cy="3571875"/>
            <a:chOff x="3456" y="1632"/>
            <a:chExt cx="2089" cy="2250"/>
          </a:xfrm>
        </p:grpSpPr>
        <p:grpSp>
          <p:nvGrpSpPr>
            <p:cNvPr id="198675" name="Group 19"/>
            <p:cNvGrpSpPr>
              <a:grpSpLocks/>
            </p:cNvGrpSpPr>
            <p:nvPr/>
          </p:nvGrpSpPr>
          <p:grpSpPr bwMode="auto">
            <a:xfrm>
              <a:off x="4414" y="1968"/>
              <a:ext cx="1131" cy="1914"/>
              <a:chOff x="4414" y="1968"/>
              <a:chExt cx="1131" cy="1914"/>
            </a:xfrm>
          </p:grpSpPr>
          <p:sp>
            <p:nvSpPr>
              <p:cNvPr id="198676" name="Line 20"/>
              <p:cNvSpPr>
                <a:spLocks noChangeShapeType="1"/>
              </p:cNvSpPr>
              <p:nvPr/>
            </p:nvSpPr>
            <p:spPr bwMode="auto">
              <a:xfrm>
                <a:off x="4584" y="3072"/>
                <a:ext cx="864" cy="0"/>
              </a:xfrm>
              <a:prstGeom prst="line">
                <a:avLst/>
              </a:prstGeom>
              <a:noFill/>
              <a:ln w="12700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677" name="Line 21"/>
              <p:cNvSpPr>
                <a:spLocks noChangeShapeType="1"/>
              </p:cNvSpPr>
              <p:nvPr/>
            </p:nvSpPr>
            <p:spPr bwMode="auto">
              <a:xfrm>
                <a:off x="4584" y="2112"/>
                <a:ext cx="864" cy="0"/>
              </a:xfrm>
              <a:prstGeom prst="line">
                <a:avLst/>
              </a:prstGeom>
              <a:noFill/>
              <a:ln w="12700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678" name="Line 22"/>
              <p:cNvSpPr>
                <a:spLocks noChangeShapeType="1"/>
              </p:cNvSpPr>
              <p:nvPr/>
            </p:nvSpPr>
            <p:spPr bwMode="auto">
              <a:xfrm flipV="1">
                <a:off x="4824" y="2928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679" name="Line 23"/>
              <p:cNvSpPr>
                <a:spLocks noChangeShapeType="1"/>
              </p:cNvSpPr>
              <p:nvPr/>
            </p:nvSpPr>
            <p:spPr bwMode="auto">
              <a:xfrm>
                <a:off x="5016" y="1968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680" name="Rectangle 24"/>
              <p:cNvSpPr>
                <a:spLocks noChangeArrowheads="1"/>
              </p:cNvSpPr>
              <p:nvPr/>
            </p:nvSpPr>
            <p:spPr bwMode="auto">
              <a:xfrm>
                <a:off x="4414" y="3420"/>
                <a:ext cx="1131" cy="4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>
                    <a:solidFill>
                      <a:schemeClr val="accent2"/>
                    </a:solidFill>
                    <a:latin typeface="Chalkboard" charset="0"/>
                  </a:rPr>
                  <a:t>Total spin S=1</a:t>
                </a:r>
              </a:p>
              <a:p>
                <a:pPr algn="ctr"/>
                <a:r>
                  <a:rPr lang="en-US" sz="2000">
                    <a:solidFill>
                      <a:schemeClr val="accent2"/>
                    </a:solidFill>
                    <a:latin typeface="Chalkboard" charset="0"/>
                  </a:rPr>
                  <a:t>Triplet state</a:t>
                </a:r>
              </a:p>
            </p:txBody>
          </p:sp>
        </p:grpSp>
        <p:sp>
          <p:nvSpPr>
            <p:cNvPr id="198681" name="Rectangle 25"/>
            <p:cNvSpPr>
              <a:spLocks noChangeArrowheads="1"/>
            </p:cNvSpPr>
            <p:nvPr/>
          </p:nvSpPr>
          <p:spPr bwMode="auto">
            <a:xfrm>
              <a:off x="3744" y="1632"/>
              <a:ext cx="725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accent2"/>
                  </a:solidFill>
                  <a:latin typeface="Chalkboard" charset="0"/>
                </a:rPr>
                <a:t>Spin flip</a:t>
              </a:r>
            </a:p>
          </p:txBody>
        </p:sp>
        <p:sp>
          <p:nvSpPr>
            <p:cNvPr id="198682" name="Freeform 26"/>
            <p:cNvSpPr>
              <a:spLocks/>
            </p:cNvSpPr>
            <p:nvPr/>
          </p:nvSpPr>
          <p:spPr bwMode="auto">
            <a:xfrm>
              <a:off x="3456" y="1856"/>
              <a:ext cx="1248" cy="113"/>
            </a:xfrm>
            <a:custGeom>
              <a:avLst/>
              <a:gdLst/>
              <a:ahLst/>
              <a:cxnLst>
                <a:cxn ang="0">
                  <a:pos x="0" y="112"/>
                </a:cxn>
                <a:cxn ang="0">
                  <a:pos x="1248" y="113"/>
                </a:cxn>
              </a:cxnLst>
              <a:rect l="0" t="0" r="r" b="b"/>
              <a:pathLst>
                <a:path w="1248" h="113">
                  <a:moveTo>
                    <a:pt x="0" y="112"/>
                  </a:moveTo>
                  <a:cubicBezTo>
                    <a:pt x="587" y="0"/>
                    <a:pt x="917" y="43"/>
                    <a:pt x="1248" y="113"/>
                  </a:cubicBezTo>
                </a:path>
              </a:pathLst>
            </a:custGeom>
            <a:noFill/>
            <a:ln w="12700" cap="flat" cmpd="sng">
              <a:solidFill>
                <a:schemeClr val="accent2"/>
              </a:solidFill>
              <a:prstDash val="dash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8683" name="Rectangle 27"/>
          <p:cNvSpPr>
            <a:spLocks noChangeArrowheads="1"/>
          </p:cNvSpPr>
          <p:nvPr/>
        </p:nvSpPr>
        <p:spPr bwMode="auto">
          <a:xfrm>
            <a:off x="838200" y="5943600"/>
            <a:ext cx="7375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800080"/>
                </a:solidFill>
                <a:latin typeface="Helvetica" pitchFamily="34" charset="0"/>
              </a:rPr>
              <a:t>Spin flips are “dipole forbidden” </a:t>
            </a:r>
            <a:r>
              <a:rPr lang="en-US" sz="2000">
                <a:solidFill>
                  <a:srgbClr val="800080"/>
                </a:solidFill>
                <a:latin typeface="Helvetica" pitchFamily="34" charset="0"/>
                <a:sym typeface="Symbol" pitchFamily="18" charset="2"/>
              </a:rPr>
              <a:t></a:t>
            </a:r>
            <a:r>
              <a:rPr lang="en-US" sz="2000">
                <a:solidFill>
                  <a:srgbClr val="800080"/>
                </a:solidFill>
                <a:latin typeface="Helvetica" pitchFamily="34" charset="0"/>
              </a:rPr>
              <a:t> unlikely </a:t>
            </a:r>
            <a:r>
              <a:rPr lang="en-US" sz="2000">
                <a:solidFill>
                  <a:srgbClr val="800080"/>
                </a:solidFill>
                <a:latin typeface="Helvetica" pitchFamily="34" charset="0"/>
                <a:sym typeface="Symbol" pitchFamily="18" charset="2"/>
              </a:rPr>
              <a:t></a:t>
            </a:r>
            <a:r>
              <a:rPr lang="en-US" sz="2000">
                <a:solidFill>
                  <a:srgbClr val="800080"/>
                </a:solidFill>
                <a:latin typeface="Helvetica" pitchFamily="34" charset="0"/>
              </a:rPr>
              <a:t> long triplet lifetime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838200"/>
          </a:xfrm>
        </p:spPr>
        <p:txBody>
          <a:bodyPr/>
          <a:lstStyle/>
          <a:p>
            <a:r>
              <a:rPr lang="en-US"/>
              <a:t>Fluorescence Spectra</a:t>
            </a:r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3810000" y="1981200"/>
            <a:ext cx="1365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Stokes shift</a:t>
            </a:r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5791200" y="4495800"/>
            <a:ext cx="11430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187" name="Line 11"/>
          <p:cNvSpPr>
            <a:spLocks noChangeShapeType="1"/>
          </p:cNvSpPr>
          <p:nvPr/>
        </p:nvSpPr>
        <p:spPr bwMode="auto">
          <a:xfrm>
            <a:off x="5791200" y="4648200"/>
            <a:ext cx="11430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188" name="Line 12"/>
          <p:cNvSpPr>
            <a:spLocks noChangeShapeType="1"/>
          </p:cNvSpPr>
          <p:nvPr/>
        </p:nvSpPr>
        <p:spPr bwMode="auto">
          <a:xfrm>
            <a:off x="5791200" y="4800600"/>
            <a:ext cx="11430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0202" name="Object 26"/>
          <p:cNvGraphicFramePr>
            <a:graphicFrameLocks noGrp="1" noChangeAspect="1"/>
          </p:cNvGraphicFramePr>
          <p:nvPr>
            <p:ph idx="1"/>
          </p:nvPr>
        </p:nvGraphicFramePr>
        <p:xfrm>
          <a:off x="762000" y="2362200"/>
          <a:ext cx="7477125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6" name="Image" r:id="rId4" imgW="9968254" imgH="3200000" progId="">
                  <p:embed/>
                </p:oleObj>
              </mc:Choice>
              <mc:Fallback>
                <p:oleObj name="Image" r:id="rId4" imgW="9968254" imgH="3200000" progId="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362200"/>
                        <a:ext cx="7477125" cy="240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04" name="Text Box 28"/>
          <p:cNvSpPr txBox="1">
            <a:spLocks noChangeArrowheads="1"/>
          </p:cNvSpPr>
          <p:nvPr/>
        </p:nvSpPr>
        <p:spPr bwMode="auto">
          <a:xfrm>
            <a:off x="3657600" y="4953000"/>
            <a:ext cx="15414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Alexa 488</a:t>
            </a:r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4267200" y="25146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205" name="Line 29"/>
          <p:cNvSpPr>
            <a:spLocks noChangeShapeType="1"/>
          </p:cNvSpPr>
          <p:nvPr/>
        </p:nvSpPr>
        <p:spPr bwMode="auto">
          <a:xfrm>
            <a:off x="3505200" y="2286000"/>
            <a:ext cx="7620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0206" name="Line 30"/>
          <p:cNvSpPr>
            <a:spLocks noChangeShapeType="1"/>
          </p:cNvSpPr>
          <p:nvPr/>
        </p:nvSpPr>
        <p:spPr bwMode="auto">
          <a:xfrm flipH="1">
            <a:off x="4648200" y="2286000"/>
            <a:ext cx="11430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0207" name="Text Box 31"/>
          <p:cNvSpPr txBox="1">
            <a:spLocks noChangeArrowheads="1"/>
          </p:cNvSpPr>
          <p:nvPr/>
        </p:nvSpPr>
        <p:spPr bwMode="auto">
          <a:xfrm>
            <a:off x="2362200" y="1905000"/>
            <a:ext cx="1174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/>
              <a:t>Excitation</a:t>
            </a:r>
          </a:p>
          <a:p>
            <a:pPr algn="ctr"/>
            <a:r>
              <a:rPr lang="en-US"/>
              <a:t>maximum</a:t>
            </a:r>
          </a:p>
        </p:txBody>
      </p:sp>
      <p:sp>
        <p:nvSpPr>
          <p:cNvPr id="50208" name="Text Box 32"/>
          <p:cNvSpPr txBox="1">
            <a:spLocks noChangeArrowheads="1"/>
          </p:cNvSpPr>
          <p:nvPr/>
        </p:nvSpPr>
        <p:spPr bwMode="auto">
          <a:xfrm>
            <a:off x="5715000" y="1905000"/>
            <a:ext cx="1174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/>
              <a:t>Emission</a:t>
            </a:r>
          </a:p>
          <a:p>
            <a:pPr algn="ctr"/>
            <a:r>
              <a:rPr lang="en-US"/>
              <a:t>maximum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2" grpId="0"/>
      <p:bldP spid="50181" grpId="0" animBg="1"/>
      <p:bldP spid="50205" grpId="0" animBg="1"/>
      <p:bldP spid="50205" grpId="1" animBg="1"/>
      <p:bldP spid="50206" grpId="0" animBg="1"/>
      <p:bldP spid="50206" grpId="1" animBg="1"/>
      <p:bldP spid="50207" grpId="0"/>
      <p:bldP spid="50207" grpId="1"/>
      <p:bldP spid="50208" grpId="0"/>
      <p:bldP spid="5020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The Epifluorescence Microscope</a:t>
            </a:r>
          </a:p>
        </p:txBody>
      </p:sp>
      <p:pic>
        <p:nvPicPr>
          <p:cNvPr id="135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752600"/>
            <a:ext cx="5083175" cy="471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51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2819400"/>
            <a:ext cx="319087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5174" name="Oval 6"/>
          <p:cNvSpPr>
            <a:spLocks noChangeArrowheads="1"/>
          </p:cNvSpPr>
          <p:nvPr/>
        </p:nvSpPr>
        <p:spPr bwMode="auto">
          <a:xfrm>
            <a:off x="2057400" y="3505200"/>
            <a:ext cx="609600" cy="609600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75" name="Line 7"/>
          <p:cNvSpPr>
            <a:spLocks noChangeShapeType="1"/>
          </p:cNvSpPr>
          <p:nvPr/>
        </p:nvSpPr>
        <p:spPr bwMode="auto">
          <a:xfrm>
            <a:off x="2362200" y="4114800"/>
            <a:ext cx="3200400" cy="7620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5176" name="Line 8"/>
          <p:cNvSpPr>
            <a:spLocks noChangeShapeType="1"/>
          </p:cNvSpPr>
          <p:nvPr/>
        </p:nvSpPr>
        <p:spPr bwMode="auto">
          <a:xfrm flipV="1">
            <a:off x="2362200" y="2743200"/>
            <a:ext cx="3276600" cy="7620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4" grpId="0" animBg="1"/>
      <p:bldP spid="135175" grpId="0" animBg="1"/>
      <p:bldP spid="135176" grpId="0" animBg="1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8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8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3">
        <a:dk1>
          <a:srgbClr val="F48B00"/>
        </a:dk1>
        <a:lt1>
          <a:srgbClr val="FFFF00"/>
        </a:lt1>
        <a:dk2>
          <a:srgbClr val="070B49"/>
        </a:dk2>
        <a:lt2>
          <a:srgbClr val="FFFF00"/>
        </a:lt2>
        <a:accent1>
          <a:srgbClr val="BBE0E3"/>
        </a:accent1>
        <a:accent2>
          <a:srgbClr val="333399"/>
        </a:accent2>
        <a:accent3>
          <a:srgbClr val="AAAAB1"/>
        </a:accent3>
        <a:accent4>
          <a:srgbClr val="DADA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30579</TotalTime>
  <Words>1296</Words>
  <Application>Microsoft Office PowerPoint</Application>
  <PresentationFormat>On-screen Show (4:3)</PresentationFormat>
  <Paragraphs>452</Paragraphs>
  <Slides>55</Slides>
  <Notes>55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Blank Presentation</vt:lpstr>
      <vt:lpstr>Image</vt:lpstr>
      <vt:lpstr>Equation</vt:lpstr>
      <vt:lpstr>Chart</vt:lpstr>
      <vt:lpstr>Fluorescence Microscopy  Kurt Thorn NIC</vt:lpstr>
      <vt:lpstr>Why fluorescence?</vt:lpstr>
      <vt:lpstr>What is fluorescence?</vt:lpstr>
      <vt:lpstr>PowerPoint Presentation</vt:lpstr>
      <vt:lpstr>PowerPoint Presentation</vt:lpstr>
      <vt:lpstr>PowerPoint Presentation</vt:lpstr>
      <vt:lpstr>PowerPoint Presentation</vt:lpstr>
      <vt:lpstr>Fluorescence Spectra</vt:lpstr>
      <vt:lpstr>The Epifluorescence Microscope</vt:lpstr>
      <vt:lpstr>PowerPoint Presentation</vt:lpstr>
      <vt:lpstr>PowerPoint Presentation</vt:lpstr>
      <vt:lpstr>PowerPoint Presentation</vt:lpstr>
      <vt:lpstr>Interference filters</vt:lpstr>
      <vt:lpstr>Filter spectrum is angle dependent</vt:lpstr>
      <vt:lpstr>Filter spectrum is angle dependent</vt:lpstr>
      <vt:lpstr>Blocking</vt:lpstr>
      <vt:lpstr>Filter cube nomenclature</vt:lpstr>
      <vt:lpstr>Exploding the filter cube</vt:lpstr>
      <vt:lpstr>PowerPoint Presentation</vt:lpstr>
      <vt:lpstr>Light Sources</vt:lpstr>
      <vt:lpstr>Arc Lamp Spectra</vt:lpstr>
      <vt:lpstr>Metal Halide Arc Lamp</vt:lpstr>
      <vt:lpstr>Metal Halide Arc Lamp</vt:lpstr>
      <vt:lpstr>PowerPoint Presentation</vt:lpstr>
      <vt:lpstr>PowerPoint Presentation</vt:lpstr>
      <vt:lpstr>PowerPoint Presentation</vt:lpstr>
      <vt:lpstr>LEDs</vt:lpstr>
      <vt:lpstr>Relative lamp power</vt:lpstr>
      <vt:lpstr>PowerPoint Presentation</vt:lpstr>
      <vt:lpstr>PowerPoint Presentation</vt:lpstr>
      <vt:lpstr>PowerPoint Presentation</vt:lpstr>
      <vt:lpstr>Parameters for some common fluorophores</vt:lpstr>
      <vt:lpstr>PowerPoint Presentation</vt:lpstr>
      <vt:lpstr>PowerPoint Presentation</vt:lpstr>
      <vt:lpstr>PowerPoint Presentation</vt:lpstr>
      <vt:lpstr>PowerPoint Presentation</vt:lpstr>
      <vt:lpstr>Effect of mounting medium on FITC bleaching</vt:lpstr>
      <vt:lpstr>Effect of mounting media on Alexa bleaching</vt:lpstr>
      <vt:lpstr>Fluorophore saturation</vt:lpstr>
      <vt:lpstr>Factors affecting overall brightness</vt:lpstr>
      <vt:lpstr>pH dependence of dyes</vt:lpstr>
      <vt:lpstr>Brief discussions of various fluors</vt:lpstr>
      <vt:lpstr>Traditional small molecule dyes</vt:lpstr>
      <vt:lpstr>Fluorescent dyes in Biology</vt:lpstr>
      <vt:lpstr>PowerPoint Presentation</vt:lpstr>
      <vt:lpstr>DNA Probes</vt:lpstr>
      <vt:lpstr>Other probes</vt:lpstr>
      <vt:lpstr>Small molecules – pros / cons</vt:lpstr>
      <vt:lpstr>PowerPoint Presentation</vt:lpstr>
      <vt:lpstr>Quantum dots</vt:lpstr>
      <vt:lpstr>Quantum dots - spectra</vt:lpstr>
      <vt:lpstr>Quantum dots – pros / cons</vt:lpstr>
      <vt:lpstr>Fluorescent Proteins and Genetically Encoded Tags  See future lecture!</vt:lpstr>
      <vt:lpstr>Resources</vt:lpstr>
      <vt:lpstr>Multi-photon excitation</vt:lpstr>
    </vt:vector>
  </TitlesOfParts>
  <Company>UCSF/HHMI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Fluorescence in Cell Biology</dc:title>
  <dc:creator>Nico Stuurman</dc:creator>
  <cp:lastModifiedBy>Kurt Thorn</cp:lastModifiedBy>
  <cp:revision>165</cp:revision>
  <cp:lastPrinted>2004-06-06T00:28:19Z</cp:lastPrinted>
  <dcterms:created xsi:type="dcterms:W3CDTF">2004-06-05T23:10:18Z</dcterms:created>
  <dcterms:modified xsi:type="dcterms:W3CDTF">2012-10-19T00:02:48Z</dcterms:modified>
</cp:coreProperties>
</file>